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56"/>
  </p:notesMasterIdLst>
  <p:sldIdLst>
    <p:sldId id="256" r:id="rId2"/>
    <p:sldId id="948" r:id="rId3"/>
    <p:sldId id="258" r:id="rId4"/>
    <p:sldId id="804" r:id="rId5"/>
    <p:sldId id="943" r:id="rId6"/>
    <p:sldId id="944" r:id="rId7"/>
    <p:sldId id="945" r:id="rId8"/>
    <p:sldId id="946" r:id="rId9"/>
    <p:sldId id="947" r:id="rId10"/>
    <p:sldId id="805" r:id="rId11"/>
    <p:sldId id="806" r:id="rId12"/>
    <p:sldId id="922" r:id="rId13"/>
    <p:sldId id="807" r:id="rId14"/>
    <p:sldId id="808" r:id="rId15"/>
    <p:sldId id="810" r:id="rId16"/>
    <p:sldId id="811" r:id="rId17"/>
    <p:sldId id="902" r:id="rId18"/>
    <p:sldId id="903" r:id="rId19"/>
    <p:sldId id="923" r:id="rId20"/>
    <p:sldId id="924" r:id="rId21"/>
    <p:sldId id="925" r:id="rId22"/>
    <p:sldId id="904" r:id="rId23"/>
    <p:sldId id="905" r:id="rId24"/>
    <p:sldId id="927" r:id="rId25"/>
    <p:sldId id="906" r:id="rId26"/>
    <p:sldId id="915" r:id="rId27"/>
    <p:sldId id="907" r:id="rId28"/>
    <p:sldId id="908" r:id="rId29"/>
    <p:sldId id="282" r:id="rId30"/>
    <p:sldId id="913" r:id="rId31"/>
    <p:sldId id="926" r:id="rId32"/>
    <p:sldId id="929" r:id="rId33"/>
    <p:sldId id="928" r:id="rId34"/>
    <p:sldId id="930" r:id="rId35"/>
    <p:sldId id="931" r:id="rId36"/>
    <p:sldId id="932" r:id="rId37"/>
    <p:sldId id="896" r:id="rId38"/>
    <p:sldId id="823" r:id="rId39"/>
    <p:sldId id="933" r:id="rId40"/>
    <p:sldId id="934" r:id="rId41"/>
    <p:sldId id="935" r:id="rId42"/>
    <p:sldId id="936" r:id="rId43"/>
    <p:sldId id="937" r:id="rId44"/>
    <p:sldId id="885" r:id="rId45"/>
    <p:sldId id="888" r:id="rId46"/>
    <p:sldId id="890" r:id="rId47"/>
    <p:sldId id="889" r:id="rId48"/>
    <p:sldId id="892" r:id="rId49"/>
    <p:sldId id="938" r:id="rId50"/>
    <p:sldId id="939" r:id="rId51"/>
    <p:sldId id="940" r:id="rId52"/>
    <p:sldId id="941" r:id="rId53"/>
    <p:sldId id="918" r:id="rId54"/>
    <p:sldId id="266" r:id="rId55"/>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3" autoAdjust="0"/>
    <p:restoredTop sz="78295" autoAdjust="0"/>
  </p:normalViewPr>
  <p:slideViewPr>
    <p:cSldViewPr snapToGrid="0" snapToObjects="1">
      <p:cViewPr varScale="1">
        <p:scale>
          <a:sx n="94" d="100"/>
          <a:sy n="94" d="100"/>
        </p:scale>
        <p:origin x="7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t>2025/6/13</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a:t>
            </a:fld>
            <a:endParaRPr kumimoji="1" lang="zh-CN" altLang="en-US"/>
          </a:p>
        </p:txBody>
      </p:sp>
    </p:spTree>
    <p:extLst>
      <p:ext uri="{BB962C8B-B14F-4D97-AF65-F5344CB8AC3E}">
        <p14:creationId xmlns:p14="http://schemas.microsoft.com/office/powerpoint/2010/main" val="334298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a:t>
            </a:fld>
            <a:endParaRPr kumimoji="1" lang="zh-CN" altLang="en-US"/>
          </a:p>
        </p:txBody>
      </p:sp>
    </p:spTree>
    <p:extLst>
      <p:ext uri="{BB962C8B-B14F-4D97-AF65-F5344CB8AC3E}">
        <p14:creationId xmlns:p14="http://schemas.microsoft.com/office/powerpoint/2010/main" val="10535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a:t>
            </a:fld>
            <a:endParaRPr kumimoji="1" lang="zh-CN" altLang="en-US"/>
          </a:p>
        </p:txBody>
      </p:sp>
    </p:spTree>
    <p:extLst>
      <p:ext uri="{BB962C8B-B14F-4D97-AF65-F5344CB8AC3E}">
        <p14:creationId xmlns:p14="http://schemas.microsoft.com/office/powerpoint/2010/main" val="216287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a:t>
            </a:fld>
            <a:endParaRPr kumimoji="1" lang="zh-CN" altLang="en-US"/>
          </a:p>
        </p:txBody>
      </p:sp>
    </p:spTree>
    <p:extLst>
      <p:ext uri="{BB962C8B-B14F-4D97-AF65-F5344CB8AC3E}">
        <p14:creationId xmlns:p14="http://schemas.microsoft.com/office/powerpoint/2010/main" val="235135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14</a:t>
            </a:fld>
            <a:endParaRPr kumimoji="1" lang="zh-CN" altLang="en-US"/>
          </a:p>
        </p:txBody>
      </p:sp>
    </p:spTree>
    <p:extLst>
      <p:ext uri="{BB962C8B-B14F-4D97-AF65-F5344CB8AC3E}">
        <p14:creationId xmlns:p14="http://schemas.microsoft.com/office/powerpoint/2010/main" val="1733463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15</a:t>
            </a:fld>
            <a:endParaRPr kumimoji="1" lang="zh-CN" altLang="en-US"/>
          </a:p>
        </p:txBody>
      </p:sp>
    </p:spTree>
    <p:extLst>
      <p:ext uri="{BB962C8B-B14F-4D97-AF65-F5344CB8AC3E}">
        <p14:creationId xmlns:p14="http://schemas.microsoft.com/office/powerpoint/2010/main" val="219314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16</a:t>
            </a:fld>
            <a:endParaRPr kumimoji="1" lang="zh-CN" altLang="en-US"/>
          </a:p>
        </p:txBody>
      </p:sp>
    </p:spTree>
    <p:extLst>
      <p:ext uri="{BB962C8B-B14F-4D97-AF65-F5344CB8AC3E}">
        <p14:creationId xmlns:p14="http://schemas.microsoft.com/office/powerpoint/2010/main" val="149920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17</a:t>
            </a:fld>
            <a:endParaRPr kumimoji="1" lang="zh-CN" altLang="en-US"/>
          </a:p>
        </p:txBody>
      </p:sp>
    </p:spTree>
    <p:extLst>
      <p:ext uri="{BB962C8B-B14F-4D97-AF65-F5344CB8AC3E}">
        <p14:creationId xmlns:p14="http://schemas.microsoft.com/office/powerpoint/2010/main" val="213308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18</a:t>
            </a:fld>
            <a:endParaRPr kumimoji="1" lang="zh-CN" altLang="en-US"/>
          </a:p>
        </p:txBody>
      </p:sp>
    </p:spTree>
    <p:extLst>
      <p:ext uri="{BB962C8B-B14F-4D97-AF65-F5344CB8AC3E}">
        <p14:creationId xmlns:p14="http://schemas.microsoft.com/office/powerpoint/2010/main" val="242176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19</a:t>
            </a:fld>
            <a:endParaRPr kumimoji="1" lang="zh-CN" altLang="en-US"/>
          </a:p>
        </p:txBody>
      </p:sp>
    </p:spTree>
    <p:extLst>
      <p:ext uri="{BB962C8B-B14F-4D97-AF65-F5344CB8AC3E}">
        <p14:creationId xmlns:p14="http://schemas.microsoft.com/office/powerpoint/2010/main" val="26765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20</a:t>
            </a:fld>
            <a:endParaRPr kumimoji="1" lang="zh-CN" altLang="en-US"/>
          </a:p>
        </p:txBody>
      </p:sp>
    </p:spTree>
    <p:extLst>
      <p:ext uri="{BB962C8B-B14F-4D97-AF65-F5344CB8AC3E}">
        <p14:creationId xmlns:p14="http://schemas.microsoft.com/office/powerpoint/2010/main" val="21720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F0B77-C78E-A88A-C731-8E185DDB1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0F66C1-42B4-53DA-A938-191CD9C40D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891C0C-F796-D615-F4A0-BB8E69E8A60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A03EA6-F2AC-A1F5-350E-6973239B0660}"/>
              </a:ext>
            </a:extLst>
          </p:cNvPr>
          <p:cNvSpPr>
            <a:spLocks noGrp="1"/>
          </p:cNvSpPr>
          <p:nvPr>
            <p:ph type="sldNum" sz="quarter" idx="10"/>
          </p:nvPr>
        </p:nvSpPr>
        <p:spPr/>
        <p:txBody>
          <a:bodyPr/>
          <a:lstStyle/>
          <a:p>
            <a:fld id="{1D679F6D-7149-BC47-98CE-063D295B7BD3}" type="slidenum">
              <a:rPr kumimoji="1" lang="zh-CN" altLang="en-US" smtClean="0"/>
              <a:t>2</a:t>
            </a:fld>
            <a:endParaRPr kumimoji="1" lang="zh-CN" altLang="en-US"/>
          </a:p>
        </p:txBody>
      </p:sp>
    </p:spTree>
    <p:extLst>
      <p:ext uri="{BB962C8B-B14F-4D97-AF65-F5344CB8AC3E}">
        <p14:creationId xmlns:p14="http://schemas.microsoft.com/office/powerpoint/2010/main" val="143892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21</a:t>
            </a:fld>
            <a:endParaRPr kumimoji="1" lang="zh-CN" altLang="en-US"/>
          </a:p>
        </p:txBody>
      </p:sp>
    </p:spTree>
    <p:extLst>
      <p:ext uri="{BB962C8B-B14F-4D97-AF65-F5344CB8AC3E}">
        <p14:creationId xmlns:p14="http://schemas.microsoft.com/office/powerpoint/2010/main" val="98193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22</a:t>
            </a:fld>
            <a:endParaRPr kumimoji="1" lang="zh-CN" altLang="en-US"/>
          </a:p>
        </p:txBody>
      </p:sp>
    </p:spTree>
    <p:extLst>
      <p:ext uri="{BB962C8B-B14F-4D97-AF65-F5344CB8AC3E}">
        <p14:creationId xmlns:p14="http://schemas.microsoft.com/office/powerpoint/2010/main" val="1297048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23</a:t>
            </a:fld>
            <a:endParaRPr kumimoji="1" lang="zh-CN" altLang="en-US"/>
          </a:p>
        </p:txBody>
      </p:sp>
    </p:spTree>
    <p:extLst>
      <p:ext uri="{BB962C8B-B14F-4D97-AF65-F5344CB8AC3E}">
        <p14:creationId xmlns:p14="http://schemas.microsoft.com/office/powerpoint/2010/main" val="148800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24</a:t>
            </a:fld>
            <a:endParaRPr kumimoji="1" lang="zh-CN" altLang="en-US"/>
          </a:p>
        </p:txBody>
      </p:sp>
    </p:spTree>
    <p:extLst>
      <p:ext uri="{BB962C8B-B14F-4D97-AF65-F5344CB8AC3E}">
        <p14:creationId xmlns:p14="http://schemas.microsoft.com/office/powerpoint/2010/main" val="2369664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25</a:t>
            </a:fld>
            <a:endParaRPr kumimoji="1" lang="zh-CN" altLang="en-US"/>
          </a:p>
        </p:txBody>
      </p:sp>
    </p:spTree>
    <p:extLst>
      <p:ext uri="{BB962C8B-B14F-4D97-AF65-F5344CB8AC3E}">
        <p14:creationId xmlns:p14="http://schemas.microsoft.com/office/powerpoint/2010/main" val="4096629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26</a:t>
            </a:fld>
            <a:endParaRPr kumimoji="1" lang="zh-CN" altLang="en-US"/>
          </a:p>
        </p:txBody>
      </p:sp>
    </p:spTree>
    <p:extLst>
      <p:ext uri="{BB962C8B-B14F-4D97-AF65-F5344CB8AC3E}">
        <p14:creationId xmlns:p14="http://schemas.microsoft.com/office/powerpoint/2010/main" val="144637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27</a:t>
            </a:fld>
            <a:endParaRPr kumimoji="1" lang="zh-CN" altLang="en-US"/>
          </a:p>
        </p:txBody>
      </p:sp>
    </p:spTree>
    <p:extLst>
      <p:ext uri="{BB962C8B-B14F-4D97-AF65-F5344CB8AC3E}">
        <p14:creationId xmlns:p14="http://schemas.microsoft.com/office/powerpoint/2010/main" val="4038685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28</a:t>
            </a:fld>
            <a:endParaRPr kumimoji="1" lang="zh-CN" altLang="en-US"/>
          </a:p>
        </p:txBody>
      </p:sp>
    </p:spTree>
    <p:extLst>
      <p:ext uri="{BB962C8B-B14F-4D97-AF65-F5344CB8AC3E}">
        <p14:creationId xmlns:p14="http://schemas.microsoft.com/office/powerpoint/2010/main" val="2466448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30</a:t>
            </a:fld>
            <a:endParaRPr kumimoji="1" lang="zh-CN" altLang="en-US"/>
          </a:p>
        </p:txBody>
      </p:sp>
    </p:spTree>
    <p:extLst>
      <p:ext uri="{BB962C8B-B14F-4D97-AF65-F5344CB8AC3E}">
        <p14:creationId xmlns:p14="http://schemas.microsoft.com/office/powerpoint/2010/main" val="2141389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31</a:t>
            </a:fld>
            <a:endParaRPr kumimoji="1" lang="zh-CN" altLang="en-US"/>
          </a:p>
        </p:txBody>
      </p:sp>
    </p:spTree>
    <p:extLst>
      <p:ext uri="{BB962C8B-B14F-4D97-AF65-F5344CB8AC3E}">
        <p14:creationId xmlns:p14="http://schemas.microsoft.com/office/powerpoint/2010/main" val="294155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a:t>
            </a:fld>
            <a:endParaRPr kumimoji="1" lang="zh-CN" altLang="en-US"/>
          </a:p>
        </p:txBody>
      </p:sp>
    </p:spTree>
    <p:extLst>
      <p:ext uri="{BB962C8B-B14F-4D97-AF65-F5344CB8AC3E}">
        <p14:creationId xmlns:p14="http://schemas.microsoft.com/office/powerpoint/2010/main" val="1326145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32</a:t>
            </a:fld>
            <a:endParaRPr kumimoji="1" lang="zh-CN" altLang="en-US"/>
          </a:p>
        </p:txBody>
      </p:sp>
    </p:spTree>
    <p:extLst>
      <p:ext uri="{BB962C8B-B14F-4D97-AF65-F5344CB8AC3E}">
        <p14:creationId xmlns:p14="http://schemas.microsoft.com/office/powerpoint/2010/main" val="369005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33</a:t>
            </a:fld>
            <a:endParaRPr kumimoji="1" lang="zh-CN" altLang="en-US"/>
          </a:p>
        </p:txBody>
      </p:sp>
    </p:spTree>
    <p:extLst>
      <p:ext uri="{BB962C8B-B14F-4D97-AF65-F5344CB8AC3E}">
        <p14:creationId xmlns:p14="http://schemas.microsoft.com/office/powerpoint/2010/main" val="3613574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34</a:t>
            </a:fld>
            <a:endParaRPr kumimoji="1" lang="zh-CN" altLang="en-US"/>
          </a:p>
        </p:txBody>
      </p:sp>
    </p:spTree>
    <p:extLst>
      <p:ext uri="{BB962C8B-B14F-4D97-AF65-F5344CB8AC3E}">
        <p14:creationId xmlns:p14="http://schemas.microsoft.com/office/powerpoint/2010/main" val="3383656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35</a:t>
            </a:fld>
            <a:endParaRPr kumimoji="1" lang="zh-CN" altLang="en-US"/>
          </a:p>
        </p:txBody>
      </p:sp>
    </p:spTree>
    <p:extLst>
      <p:ext uri="{BB962C8B-B14F-4D97-AF65-F5344CB8AC3E}">
        <p14:creationId xmlns:p14="http://schemas.microsoft.com/office/powerpoint/2010/main" val="2661463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36</a:t>
            </a:fld>
            <a:endParaRPr kumimoji="1" lang="zh-CN" altLang="en-US"/>
          </a:p>
        </p:txBody>
      </p:sp>
    </p:spTree>
    <p:extLst>
      <p:ext uri="{BB962C8B-B14F-4D97-AF65-F5344CB8AC3E}">
        <p14:creationId xmlns:p14="http://schemas.microsoft.com/office/powerpoint/2010/main" val="272768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38</a:t>
            </a:fld>
            <a:endParaRPr kumimoji="1" lang="zh-CN" altLang="en-US"/>
          </a:p>
        </p:txBody>
      </p:sp>
    </p:spTree>
    <p:extLst>
      <p:ext uri="{BB962C8B-B14F-4D97-AF65-F5344CB8AC3E}">
        <p14:creationId xmlns:p14="http://schemas.microsoft.com/office/powerpoint/2010/main" val="3736730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39</a:t>
            </a:fld>
            <a:endParaRPr kumimoji="1" lang="zh-CN" altLang="en-US"/>
          </a:p>
        </p:txBody>
      </p:sp>
    </p:spTree>
    <p:extLst>
      <p:ext uri="{BB962C8B-B14F-4D97-AF65-F5344CB8AC3E}">
        <p14:creationId xmlns:p14="http://schemas.microsoft.com/office/powerpoint/2010/main" val="169048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40</a:t>
            </a:fld>
            <a:endParaRPr kumimoji="1" lang="zh-CN" altLang="en-US"/>
          </a:p>
        </p:txBody>
      </p:sp>
    </p:spTree>
    <p:extLst>
      <p:ext uri="{BB962C8B-B14F-4D97-AF65-F5344CB8AC3E}">
        <p14:creationId xmlns:p14="http://schemas.microsoft.com/office/powerpoint/2010/main" val="3197241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41</a:t>
            </a:fld>
            <a:endParaRPr kumimoji="1" lang="zh-CN" altLang="en-US"/>
          </a:p>
        </p:txBody>
      </p:sp>
    </p:spTree>
    <p:extLst>
      <p:ext uri="{BB962C8B-B14F-4D97-AF65-F5344CB8AC3E}">
        <p14:creationId xmlns:p14="http://schemas.microsoft.com/office/powerpoint/2010/main" val="2506630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42</a:t>
            </a:fld>
            <a:endParaRPr kumimoji="1" lang="zh-CN" altLang="en-US"/>
          </a:p>
        </p:txBody>
      </p:sp>
    </p:spTree>
    <p:extLst>
      <p:ext uri="{BB962C8B-B14F-4D97-AF65-F5344CB8AC3E}">
        <p14:creationId xmlns:p14="http://schemas.microsoft.com/office/powerpoint/2010/main" val="347205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29881-81BD-9031-E90B-E7C1FFACFA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932845-BB82-B4BC-05DE-DA20EFDD7C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89CDBB-8A15-3292-A82D-C407CF950C8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129CD68-9C5B-0DF6-59B0-DF60E69128B2}"/>
              </a:ext>
            </a:extLst>
          </p:cNvPr>
          <p:cNvSpPr>
            <a:spLocks noGrp="1"/>
          </p:cNvSpPr>
          <p:nvPr>
            <p:ph type="sldNum" sz="quarter" idx="10"/>
          </p:nvPr>
        </p:nvSpPr>
        <p:spPr/>
        <p:txBody>
          <a:bodyPr/>
          <a:lstStyle/>
          <a:p>
            <a:fld id="{1D679F6D-7149-BC47-98CE-063D295B7BD3}" type="slidenum">
              <a:rPr kumimoji="1" lang="zh-CN" altLang="en-US" smtClean="0"/>
              <a:t>5</a:t>
            </a:fld>
            <a:endParaRPr kumimoji="1" lang="zh-CN" altLang="en-US"/>
          </a:p>
        </p:txBody>
      </p:sp>
    </p:spTree>
    <p:extLst>
      <p:ext uri="{BB962C8B-B14F-4D97-AF65-F5344CB8AC3E}">
        <p14:creationId xmlns:p14="http://schemas.microsoft.com/office/powerpoint/2010/main" val="1283073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43</a:t>
            </a:fld>
            <a:endParaRPr kumimoji="1" lang="zh-CN" altLang="en-US"/>
          </a:p>
        </p:txBody>
      </p:sp>
    </p:spTree>
    <p:extLst>
      <p:ext uri="{BB962C8B-B14F-4D97-AF65-F5344CB8AC3E}">
        <p14:creationId xmlns:p14="http://schemas.microsoft.com/office/powerpoint/2010/main" val="505578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44</a:t>
            </a:fld>
            <a:endParaRPr kumimoji="1" lang="zh-CN" altLang="en-US"/>
          </a:p>
        </p:txBody>
      </p:sp>
    </p:spTree>
    <p:extLst>
      <p:ext uri="{BB962C8B-B14F-4D97-AF65-F5344CB8AC3E}">
        <p14:creationId xmlns:p14="http://schemas.microsoft.com/office/powerpoint/2010/main" val="1256385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45</a:t>
            </a:fld>
            <a:endParaRPr kumimoji="1" lang="zh-CN" altLang="en-US"/>
          </a:p>
        </p:txBody>
      </p:sp>
    </p:spTree>
    <p:extLst>
      <p:ext uri="{BB962C8B-B14F-4D97-AF65-F5344CB8AC3E}">
        <p14:creationId xmlns:p14="http://schemas.microsoft.com/office/powerpoint/2010/main" val="284792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46</a:t>
            </a:fld>
            <a:endParaRPr kumimoji="1" lang="zh-CN" altLang="en-US"/>
          </a:p>
        </p:txBody>
      </p:sp>
    </p:spTree>
    <p:extLst>
      <p:ext uri="{BB962C8B-B14F-4D97-AF65-F5344CB8AC3E}">
        <p14:creationId xmlns:p14="http://schemas.microsoft.com/office/powerpoint/2010/main" val="1641368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47</a:t>
            </a:fld>
            <a:endParaRPr kumimoji="1" lang="zh-CN" altLang="en-US"/>
          </a:p>
        </p:txBody>
      </p:sp>
    </p:spTree>
    <p:extLst>
      <p:ext uri="{BB962C8B-B14F-4D97-AF65-F5344CB8AC3E}">
        <p14:creationId xmlns:p14="http://schemas.microsoft.com/office/powerpoint/2010/main" val="2665204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48</a:t>
            </a:fld>
            <a:endParaRPr kumimoji="1" lang="zh-CN" altLang="en-US"/>
          </a:p>
        </p:txBody>
      </p:sp>
    </p:spTree>
    <p:extLst>
      <p:ext uri="{BB962C8B-B14F-4D97-AF65-F5344CB8AC3E}">
        <p14:creationId xmlns:p14="http://schemas.microsoft.com/office/powerpoint/2010/main" val="312619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49</a:t>
            </a:fld>
            <a:endParaRPr kumimoji="1" lang="zh-CN" altLang="en-US"/>
          </a:p>
        </p:txBody>
      </p:sp>
    </p:spTree>
    <p:extLst>
      <p:ext uri="{BB962C8B-B14F-4D97-AF65-F5344CB8AC3E}">
        <p14:creationId xmlns:p14="http://schemas.microsoft.com/office/powerpoint/2010/main" val="295105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50</a:t>
            </a:fld>
            <a:endParaRPr kumimoji="1" lang="zh-CN" altLang="en-US"/>
          </a:p>
        </p:txBody>
      </p:sp>
    </p:spTree>
    <p:extLst>
      <p:ext uri="{BB962C8B-B14F-4D97-AF65-F5344CB8AC3E}">
        <p14:creationId xmlns:p14="http://schemas.microsoft.com/office/powerpoint/2010/main" val="3966498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51</a:t>
            </a:fld>
            <a:endParaRPr kumimoji="1" lang="zh-CN" altLang="en-US"/>
          </a:p>
        </p:txBody>
      </p:sp>
    </p:spTree>
    <p:extLst>
      <p:ext uri="{BB962C8B-B14F-4D97-AF65-F5344CB8AC3E}">
        <p14:creationId xmlns:p14="http://schemas.microsoft.com/office/powerpoint/2010/main" val="2741813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52</a:t>
            </a:fld>
            <a:endParaRPr kumimoji="1" lang="zh-CN" altLang="en-US"/>
          </a:p>
        </p:txBody>
      </p:sp>
    </p:spTree>
    <p:extLst>
      <p:ext uri="{BB962C8B-B14F-4D97-AF65-F5344CB8AC3E}">
        <p14:creationId xmlns:p14="http://schemas.microsoft.com/office/powerpoint/2010/main" val="109224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5F64-A4C2-CAC8-4EDD-EC98675B37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D5733-6234-3DB9-FEA2-1F242BF314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14B6AA-1C96-ABD5-49C2-B9FA2C993F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FD638C-1D4D-C519-D739-FEE389CF3CB2}"/>
              </a:ext>
            </a:extLst>
          </p:cNvPr>
          <p:cNvSpPr>
            <a:spLocks noGrp="1"/>
          </p:cNvSpPr>
          <p:nvPr>
            <p:ph type="sldNum" sz="quarter" idx="10"/>
          </p:nvPr>
        </p:nvSpPr>
        <p:spPr/>
        <p:txBody>
          <a:bodyPr/>
          <a:lstStyle/>
          <a:p>
            <a:fld id="{1D679F6D-7149-BC47-98CE-063D295B7BD3}" type="slidenum">
              <a:rPr kumimoji="1" lang="zh-CN" altLang="en-US" smtClean="0"/>
              <a:t>6</a:t>
            </a:fld>
            <a:endParaRPr kumimoji="1" lang="zh-CN" altLang="en-US"/>
          </a:p>
        </p:txBody>
      </p:sp>
    </p:spTree>
    <p:extLst>
      <p:ext uri="{BB962C8B-B14F-4D97-AF65-F5344CB8AC3E}">
        <p14:creationId xmlns:p14="http://schemas.microsoft.com/office/powerpoint/2010/main" val="2601788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53</a:t>
            </a:fld>
            <a:endParaRPr kumimoji="1" lang="zh-CN" altLang="en-US"/>
          </a:p>
        </p:txBody>
      </p:sp>
    </p:spTree>
    <p:extLst>
      <p:ext uri="{BB962C8B-B14F-4D97-AF65-F5344CB8AC3E}">
        <p14:creationId xmlns:p14="http://schemas.microsoft.com/office/powerpoint/2010/main" val="81522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D8E2A-8817-E33F-9D20-918A9D63A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5E738F-CBB3-9072-9116-B1CB324CE3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7EA2C0-DA74-E859-0944-E4B2C7D310F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90B05D6-2B4F-9937-58BC-C282D425F407}"/>
              </a:ext>
            </a:extLst>
          </p:cNvPr>
          <p:cNvSpPr>
            <a:spLocks noGrp="1"/>
          </p:cNvSpPr>
          <p:nvPr>
            <p:ph type="sldNum" sz="quarter" idx="10"/>
          </p:nvPr>
        </p:nvSpPr>
        <p:spPr/>
        <p:txBody>
          <a:bodyPr/>
          <a:lstStyle/>
          <a:p>
            <a:fld id="{1D679F6D-7149-BC47-98CE-063D295B7BD3}" type="slidenum">
              <a:rPr kumimoji="1" lang="zh-CN" altLang="en-US" smtClean="0"/>
              <a:t>7</a:t>
            </a:fld>
            <a:endParaRPr kumimoji="1" lang="zh-CN" altLang="en-US"/>
          </a:p>
        </p:txBody>
      </p:sp>
    </p:spTree>
    <p:extLst>
      <p:ext uri="{BB962C8B-B14F-4D97-AF65-F5344CB8AC3E}">
        <p14:creationId xmlns:p14="http://schemas.microsoft.com/office/powerpoint/2010/main" val="73501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6F2F7-31C2-653C-0AA2-7229B529EE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CBFBAF-7C81-180E-B443-EFFF54C0DC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8AC88D-8AFB-DCBB-7FD0-6DD0E115BC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3EE465-48E9-6B0E-D047-FF74C51578BD}"/>
              </a:ext>
            </a:extLst>
          </p:cNvPr>
          <p:cNvSpPr>
            <a:spLocks noGrp="1"/>
          </p:cNvSpPr>
          <p:nvPr>
            <p:ph type="sldNum" sz="quarter" idx="10"/>
          </p:nvPr>
        </p:nvSpPr>
        <p:spPr/>
        <p:txBody>
          <a:bodyPr/>
          <a:lstStyle/>
          <a:p>
            <a:fld id="{1D679F6D-7149-BC47-98CE-063D295B7BD3}" type="slidenum">
              <a:rPr kumimoji="1" lang="zh-CN" altLang="en-US" smtClean="0"/>
              <a:t>8</a:t>
            </a:fld>
            <a:endParaRPr kumimoji="1" lang="zh-CN" altLang="en-US"/>
          </a:p>
        </p:txBody>
      </p:sp>
    </p:spTree>
    <p:extLst>
      <p:ext uri="{BB962C8B-B14F-4D97-AF65-F5344CB8AC3E}">
        <p14:creationId xmlns:p14="http://schemas.microsoft.com/office/powerpoint/2010/main" val="191519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10DD2-1BDF-7268-79C4-535AEAA5DC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A3814F-477B-E39B-EB43-9E23D18F59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DC142A-6EBE-362D-EAFD-0A178F8CCFA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95321E4-C7E6-9C18-4279-802DBC8F0536}"/>
              </a:ext>
            </a:extLst>
          </p:cNvPr>
          <p:cNvSpPr>
            <a:spLocks noGrp="1"/>
          </p:cNvSpPr>
          <p:nvPr>
            <p:ph type="sldNum" sz="quarter" idx="10"/>
          </p:nvPr>
        </p:nvSpPr>
        <p:spPr/>
        <p:txBody>
          <a:bodyPr/>
          <a:lstStyle/>
          <a:p>
            <a:fld id="{1D679F6D-7149-BC47-98CE-063D295B7BD3}" type="slidenum">
              <a:rPr kumimoji="1" lang="zh-CN" altLang="en-US" smtClean="0"/>
              <a:t>9</a:t>
            </a:fld>
            <a:endParaRPr kumimoji="1" lang="zh-CN" altLang="en-US"/>
          </a:p>
        </p:txBody>
      </p:sp>
    </p:spTree>
    <p:extLst>
      <p:ext uri="{BB962C8B-B14F-4D97-AF65-F5344CB8AC3E}">
        <p14:creationId xmlns:p14="http://schemas.microsoft.com/office/powerpoint/2010/main" val="343823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a:t>
            </a:fld>
            <a:endParaRPr kumimoji="1" lang="zh-CN" altLang="en-US"/>
          </a:p>
        </p:txBody>
      </p:sp>
    </p:spTree>
    <p:extLst>
      <p:ext uri="{BB962C8B-B14F-4D97-AF65-F5344CB8AC3E}">
        <p14:creationId xmlns:p14="http://schemas.microsoft.com/office/powerpoint/2010/main" val="279294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6BE7C3-BA86-5149-B59B-08DE0E110647}" type="datetime1">
              <a:rPr kumimoji="1" lang="zh-CN" altLang="en-US" smtClean="0"/>
              <a:t>2025/6/13</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3562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817F6B-1185-8F45-B383-B7FDC294BBFB}" type="datetime1">
              <a:rPr kumimoji="1" lang="zh-CN" altLang="en-US" smtClean="0"/>
              <a:t>2025/6/13</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7331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69C5DB-B60B-9C41-9504-17391A11988E}" type="datetime1">
              <a:rPr kumimoji="1" lang="zh-CN" altLang="en-US" smtClean="0"/>
              <a:t>2025/6/13</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427411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BEAD6-3F78-DF47-BD01-926DB9725EF2}" type="datetime1">
              <a:rPr kumimoji="1" lang="zh-CN" altLang="en-US" smtClean="0"/>
              <a:t>2025/6/13</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64641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4FF739-9652-F443-8C64-11B953ED86E6}" type="datetime1">
              <a:rPr kumimoji="1" lang="zh-CN" altLang="en-US" smtClean="0"/>
              <a:t>2025/6/13</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3545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AF90E9B-69F4-1E45-A7A8-BFCAA45F17E1}" type="datetime1">
              <a:rPr kumimoji="1" lang="zh-CN" altLang="en-US" smtClean="0"/>
              <a:t>2025/6/13</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5301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3D3F7C-2C4F-944C-B510-8EA42FD489E9}" type="datetime1">
              <a:rPr kumimoji="1" lang="zh-CN" altLang="en-US" smtClean="0"/>
              <a:t>2025/6/13</a:t>
            </a:fld>
            <a:endParaRPr kumimoji="1" lang="zh-CN" altLang="en-US"/>
          </a:p>
        </p:txBody>
      </p:sp>
      <p:sp>
        <p:nvSpPr>
          <p:cNvPr id="8" name="Footer Placeholder 7"/>
          <p:cNvSpPr>
            <a:spLocks noGrp="1"/>
          </p:cNvSpPr>
          <p:nvPr>
            <p:ph type="ftr" sz="quarter" idx="11"/>
          </p:nvPr>
        </p:nvSpPr>
        <p:spPr/>
        <p:txBody>
          <a:bodyPr/>
          <a:lstStyle/>
          <a:p>
            <a:r>
              <a:rPr kumimoji="1" lang="zh-CN" altLang="en-US"/>
              <a:t>知识图谱概述</a:t>
            </a:r>
          </a:p>
        </p:txBody>
      </p:sp>
      <p:sp>
        <p:nvSpPr>
          <p:cNvPr id="9" name="Slide Number Placeholder 8"/>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32039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72B28-6B57-0346-B73B-618B6E377EEC}" type="datetime1">
              <a:rPr kumimoji="1" lang="zh-CN" altLang="en-US" smtClean="0"/>
              <a:t>2025/6/13</a:t>
            </a:fld>
            <a:endParaRPr kumimoji="1" lang="zh-CN" altLang="en-US"/>
          </a:p>
        </p:txBody>
      </p:sp>
      <p:sp>
        <p:nvSpPr>
          <p:cNvPr id="4" name="Footer Placeholder 3"/>
          <p:cNvSpPr>
            <a:spLocks noGrp="1"/>
          </p:cNvSpPr>
          <p:nvPr>
            <p:ph type="ftr" sz="quarter" idx="11"/>
          </p:nvPr>
        </p:nvSpPr>
        <p:spPr/>
        <p:txBody>
          <a:bodyPr/>
          <a:lstStyle/>
          <a:p>
            <a:r>
              <a:rPr kumimoji="1" lang="zh-CN" altLang="en-US"/>
              <a:t>知识图谱概述</a:t>
            </a:r>
          </a:p>
        </p:txBody>
      </p:sp>
      <p:sp>
        <p:nvSpPr>
          <p:cNvPr id="5" name="Slide Number Placeholder 4"/>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5269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C429-BCA5-4044-B4A7-9A790DF49A5E}" type="datetime1">
              <a:rPr kumimoji="1" lang="zh-CN" altLang="en-US" smtClean="0"/>
              <a:t>2025/6/13</a:t>
            </a:fld>
            <a:endParaRPr kumimoji="1" lang="zh-CN" altLang="en-US"/>
          </a:p>
        </p:txBody>
      </p:sp>
      <p:sp>
        <p:nvSpPr>
          <p:cNvPr id="3" name="Footer Placeholder 2"/>
          <p:cNvSpPr>
            <a:spLocks noGrp="1"/>
          </p:cNvSpPr>
          <p:nvPr>
            <p:ph type="ftr" sz="quarter" idx="11"/>
          </p:nvPr>
        </p:nvSpPr>
        <p:spPr/>
        <p:txBody>
          <a:bodyPr/>
          <a:lstStyle/>
          <a:p>
            <a:r>
              <a:rPr kumimoji="1" lang="zh-CN" altLang="en-US"/>
              <a:t>知识图谱概述</a:t>
            </a:r>
          </a:p>
        </p:txBody>
      </p:sp>
      <p:sp>
        <p:nvSpPr>
          <p:cNvPr id="4" name="Slide Number Placeholder 3"/>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07040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F37415-C93F-EA46-973D-DE316C563942}" type="datetime1">
              <a:rPr kumimoji="1" lang="zh-CN" altLang="en-US" smtClean="0"/>
              <a:t>2025/6/13</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29264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8BC70D-9776-584D-9E83-D4C1DE00E7E1}" type="datetime1">
              <a:rPr kumimoji="1" lang="zh-CN" altLang="en-US" smtClean="0"/>
              <a:t>2025/6/13</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44623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3A11608-044C-8848-BAB5-E6EAFF48003A}" type="datetime1">
              <a:rPr kumimoji="1" lang="zh-CN" altLang="en-US" smtClean="0"/>
              <a:t>2025/6/13</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zh-CN" altLang="en-US"/>
              <a:t>知识图谱概述</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844938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7207" y="1637497"/>
            <a:ext cx="8427027" cy="1615827"/>
          </a:xfrm>
          <a:prstGeom prst="rect">
            <a:avLst/>
          </a:prstGeom>
          <a:noFill/>
        </p:spPr>
        <p:txBody>
          <a:bodyPr wrap="square" rtlCol="0">
            <a:spAutoFit/>
          </a:bodyPr>
          <a:lstStyle/>
          <a:p>
            <a:pPr algn="ct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大规模图数据</a:t>
            </a:r>
            <a:endPar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endParaRPr>
          </a:p>
          <a:p>
            <a:pPr algn="ct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管理与分析</a:t>
            </a:r>
          </a:p>
        </p:txBody>
      </p:sp>
      <p:sp>
        <p:nvSpPr>
          <p:cNvPr id="8" name="文本框 7"/>
          <p:cNvSpPr txBox="1"/>
          <p:nvPr/>
        </p:nvSpPr>
        <p:spPr>
          <a:xfrm>
            <a:off x="3169227" y="3519870"/>
            <a:ext cx="3007329" cy="646331"/>
          </a:xfrm>
          <a:prstGeom prst="rect">
            <a:avLst/>
          </a:prstGeom>
          <a:noFill/>
        </p:spPr>
        <p:txBody>
          <a:bodyPr wrap="square" rtlCol="0">
            <a:spAutoFit/>
          </a:bodyPr>
          <a:lstStyle/>
          <a:p>
            <a:pPr algn="ctr"/>
            <a:r>
              <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rPr>
              <a:t>邹磊</a:t>
            </a:r>
            <a:endPar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endParaRPr>
          </a:p>
          <a:p>
            <a:pPr algn="ctr"/>
            <a:r>
              <a:rPr kumimoji="1" lang="zh-CN" altLang="en-US" dirty="0">
                <a:latin typeface="Apple Chancery" panose="03020702040506060504" pitchFamily="66" charset="-79"/>
                <a:ea typeface="报隶-简" panose="02010600040101010101" pitchFamily="2" charset="-122"/>
                <a:cs typeface="Apple Chancery" panose="03020702040506060504" pitchFamily="66" charset="-79"/>
              </a:rPr>
              <a:t>北京大学</a:t>
            </a:r>
            <a:endPar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endParaRPr>
          </a:p>
        </p:txBody>
      </p:sp>
      <p:sp>
        <p:nvSpPr>
          <p:cNvPr id="11" name="文本框 10"/>
          <p:cNvSpPr txBox="1"/>
          <p:nvPr/>
        </p:nvSpPr>
        <p:spPr>
          <a:xfrm>
            <a:off x="4123773" y="4308642"/>
            <a:ext cx="1249060" cy="248209"/>
          </a:xfrm>
          <a:prstGeom prst="rect">
            <a:avLst/>
          </a:prstGeom>
          <a:noFill/>
        </p:spPr>
        <p:txBody>
          <a:bodyPr wrap="none" rtlCol="0">
            <a:spAutoFit/>
          </a:bodyPr>
          <a:lstStyle/>
          <a:p>
            <a:r>
              <a:rPr kumimoji="1" lang="en-US" altLang="zh-CN" sz="1013" i="1" u="sng" dirty="0">
                <a:solidFill>
                  <a:schemeClr val="accent1"/>
                </a:solidFill>
              </a:rPr>
              <a:t>zoulei@pku.edu.cn</a:t>
            </a:r>
            <a:endParaRPr kumimoji="1" lang="zh-CN" altLang="en-US" sz="1013" i="1" u="sng" dirty="0">
              <a:solidFill>
                <a:schemeClr val="accent1"/>
              </a:solidFill>
            </a:endParaRPr>
          </a:p>
        </p:txBody>
      </p:sp>
      <p:cxnSp>
        <p:nvCxnSpPr>
          <p:cNvPr id="20" name="直线连接符 19"/>
          <p:cNvCxnSpPr/>
          <p:nvPr/>
        </p:nvCxnSpPr>
        <p:spPr>
          <a:xfrm>
            <a:off x="756690" y="3128966"/>
            <a:ext cx="7768063"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77" y="114078"/>
            <a:ext cx="1883320" cy="1182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10</a:t>
            </a:fld>
            <a:endParaRPr kumimoji="1" lang="zh-CN" altLang="en-US"/>
          </a:p>
        </p:txBody>
      </p:sp>
      <p:sp>
        <p:nvSpPr>
          <p:cNvPr id="9" name="矩形 8">
            <a:extLst>
              <a:ext uri="{FF2B5EF4-FFF2-40B4-BE49-F238E27FC236}">
                <a16:creationId xmlns:a16="http://schemas.microsoft.com/office/drawing/2014/main" id="{3DCC7252-F5BA-2B48-B34B-4CA620001DDD}"/>
              </a:ext>
            </a:extLst>
          </p:cNvPr>
          <p:cNvSpPr/>
          <p:nvPr/>
        </p:nvSpPr>
        <p:spPr>
          <a:xfrm>
            <a:off x="1165665" y="1134538"/>
            <a:ext cx="7051589" cy="438582"/>
          </a:xfrm>
          <a:prstGeom prst="rect">
            <a:avLst/>
          </a:prstGeom>
        </p:spPr>
        <p:txBody>
          <a:bodyPr wrap="square">
            <a:spAutoFit/>
          </a:bodyPr>
          <a:lstStyle/>
          <a:p>
            <a:r>
              <a:rPr lang="zh-CN" altLang="en-US" sz="2250" b="1" dirty="0">
                <a:solidFill>
                  <a:srgbClr val="0070C0"/>
                </a:solidFill>
                <a:latin typeface="Times New Roman"/>
                <a:cs typeface="Times New Roman"/>
              </a:rPr>
              <a:t>图是一系列的点和对应的连接边</a:t>
            </a:r>
            <a:endParaRPr lang="en-US" altLang="zh-CN" sz="2250" b="1" dirty="0">
              <a:solidFill>
                <a:srgbClr val="0070C0"/>
              </a:solidFill>
              <a:latin typeface="Times New Roman"/>
              <a:cs typeface="Times New Roman"/>
            </a:endParaRPr>
          </a:p>
        </p:txBody>
      </p:sp>
      <p:sp>
        <p:nvSpPr>
          <p:cNvPr id="11" name="椭圆 10">
            <a:extLst>
              <a:ext uri="{FF2B5EF4-FFF2-40B4-BE49-F238E27FC236}">
                <a16:creationId xmlns:a16="http://schemas.microsoft.com/office/drawing/2014/main" id="{364474AA-2055-3842-B531-00D31C8FDEB6}"/>
              </a:ext>
            </a:extLst>
          </p:cNvPr>
          <p:cNvSpPr/>
          <p:nvPr/>
        </p:nvSpPr>
        <p:spPr>
          <a:xfrm>
            <a:off x="1495449" y="230821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B85D4332-D992-3E41-9A32-59FD7DDE6B51}"/>
              </a:ext>
            </a:extLst>
          </p:cNvPr>
          <p:cNvSpPr/>
          <p:nvPr/>
        </p:nvSpPr>
        <p:spPr>
          <a:xfrm>
            <a:off x="2765271" y="191719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4F7854BE-34B4-3B45-9958-A2775D877656}"/>
              </a:ext>
            </a:extLst>
          </p:cNvPr>
          <p:cNvSpPr/>
          <p:nvPr/>
        </p:nvSpPr>
        <p:spPr>
          <a:xfrm>
            <a:off x="1495449" y="3794116"/>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a:extLst>
              <a:ext uri="{FF2B5EF4-FFF2-40B4-BE49-F238E27FC236}">
                <a16:creationId xmlns:a16="http://schemas.microsoft.com/office/drawing/2014/main" id="{F8365DB5-7162-084A-A917-970B275F47B3}"/>
              </a:ext>
            </a:extLst>
          </p:cNvPr>
          <p:cNvSpPr/>
          <p:nvPr/>
        </p:nvSpPr>
        <p:spPr>
          <a:xfrm>
            <a:off x="2207508" y="3031339"/>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a:extLst>
              <a:ext uri="{FF2B5EF4-FFF2-40B4-BE49-F238E27FC236}">
                <a16:creationId xmlns:a16="http://schemas.microsoft.com/office/drawing/2014/main" id="{2EDBF756-5884-524D-B052-E2BAE936513A}"/>
              </a:ext>
            </a:extLst>
          </p:cNvPr>
          <p:cNvSpPr/>
          <p:nvPr/>
        </p:nvSpPr>
        <p:spPr>
          <a:xfrm>
            <a:off x="3261268" y="299731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2">
            <a:extLst>
              <a:ext uri="{FF2B5EF4-FFF2-40B4-BE49-F238E27FC236}">
                <a16:creationId xmlns:a16="http://schemas.microsoft.com/office/drawing/2014/main" id="{212B471B-80A0-AA4C-9496-38E6E20752E3}"/>
              </a:ext>
            </a:extLst>
          </p:cNvPr>
          <p:cNvCxnSpPr>
            <a:stCxn id="11" idx="6"/>
            <a:endCxn id="12" idx="2"/>
          </p:cNvCxnSpPr>
          <p:nvPr/>
        </p:nvCxnSpPr>
        <p:spPr>
          <a:xfrm flipV="1">
            <a:off x="1890865" y="2102547"/>
            <a:ext cx="874406" cy="39102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3">
            <a:extLst>
              <a:ext uri="{FF2B5EF4-FFF2-40B4-BE49-F238E27FC236}">
                <a16:creationId xmlns:a16="http://schemas.microsoft.com/office/drawing/2014/main" id="{E09C4AF8-ECC6-D746-B207-5CD24CC7590D}"/>
              </a:ext>
            </a:extLst>
          </p:cNvPr>
          <p:cNvCxnSpPr>
            <a:stCxn id="11" idx="5"/>
            <a:endCxn id="14" idx="1"/>
          </p:cNvCxnSpPr>
          <p:nvPr/>
        </p:nvCxnSpPr>
        <p:spPr>
          <a:xfrm>
            <a:off x="1832957" y="2624632"/>
            <a:ext cx="432458" cy="46099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4">
            <a:extLst>
              <a:ext uri="{FF2B5EF4-FFF2-40B4-BE49-F238E27FC236}">
                <a16:creationId xmlns:a16="http://schemas.microsoft.com/office/drawing/2014/main" id="{8037AD6E-7108-2B45-AAD8-636711E50F55}"/>
              </a:ext>
            </a:extLst>
          </p:cNvPr>
          <p:cNvCxnSpPr>
            <a:stCxn id="14" idx="3"/>
            <a:endCxn id="13" idx="7"/>
          </p:cNvCxnSpPr>
          <p:nvPr/>
        </p:nvCxnSpPr>
        <p:spPr>
          <a:xfrm flipH="1">
            <a:off x="1832957" y="3347754"/>
            <a:ext cx="432458" cy="50065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5">
            <a:extLst>
              <a:ext uri="{FF2B5EF4-FFF2-40B4-BE49-F238E27FC236}">
                <a16:creationId xmlns:a16="http://schemas.microsoft.com/office/drawing/2014/main" id="{1EA373EF-EFD6-7442-8E68-67E0879B8325}"/>
              </a:ext>
            </a:extLst>
          </p:cNvPr>
          <p:cNvCxnSpPr>
            <a:stCxn id="11" idx="4"/>
            <a:endCxn id="13" idx="0"/>
          </p:cNvCxnSpPr>
          <p:nvPr/>
        </p:nvCxnSpPr>
        <p:spPr>
          <a:xfrm flipH="1">
            <a:off x="1693157" y="2678920"/>
            <a:ext cx="1" cy="111519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6">
            <a:extLst>
              <a:ext uri="{FF2B5EF4-FFF2-40B4-BE49-F238E27FC236}">
                <a16:creationId xmlns:a16="http://schemas.microsoft.com/office/drawing/2014/main" id="{DB8E518C-A7EF-4A49-9C62-D5B1C70CEE53}"/>
              </a:ext>
            </a:extLst>
          </p:cNvPr>
          <p:cNvCxnSpPr>
            <a:stCxn id="12" idx="5"/>
            <a:endCxn id="15" idx="0"/>
          </p:cNvCxnSpPr>
          <p:nvPr/>
        </p:nvCxnSpPr>
        <p:spPr>
          <a:xfrm>
            <a:off x="3102780" y="2233609"/>
            <a:ext cx="356197" cy="76370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6C4B3BA2-9C0F-5B48-A713-094F49B2F3E2}"/>
              </a:ext>
            </a:extLst>
          </p:cNvPr>
          <p:cNvSpPr/>
          <p:nvPr/>
        </p:nvSpPr>
        <p:spPr>
          <a:xfrm>
            <a:off x="5711444" y="2710826"/>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2" name="直接连接符 18">
            <a:extLst>
              <a:ext uri="{FF2B5EF4-FFF2-40B4-BE49-F238E27FC236}">
                <a16:creationId xmlns:a16="http://schemas.microsoft.com/office/drawing/2014/main" id="{91D6F5A5-D60D-EA4A-AF0A-E25A707C6EF7}"/>
              </a:ext>
            </a:extLst>
          </p:cNvPr>
          <p:cNvCxnSpPr/>
          <p:nvPr/>
        </p:nvCxnSpPr>
        <p:spPr>
          <a:xfrm>
            <a:off x="5528053" y="3565122"/>
            <a:ext cx="783512"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827F82-CAB1-FA4B-BB64-E44267374D49}"/>
              </a:ext>
            </a:extLst>
          </p:cNvPr>
          <p:cNvSpPr txBox="1"/>
          <p:nvPr/>
        </p:nvSpPr>
        <p:spPr>
          <a:xfrm>
            <a:off x="6339961" y="3381047"/>
            <a:ext cx="908568" cy="438582"/>
          </a:xfrm>
          <a:prstGeom prst="rect">
            <a:avLst/>
          </a:prstGeom>
          <a:noFill/>
          <a:ln w="63500">
            <a:noFill/>
          </a:ln>
        </p:spPr>
        <p:txBody>
          <a:bodyPr wrap="square" rtlCol="0">
            <a:spAutoFit/>
          </a:bodyPr>
          <a:lstStyle/>
          <a:p>
            <a:pPr algn="ctr"/>
            <a:r>
              <a:rPr lang="zh-CN" altLang="en-US" sz="2250" b="1" dirty="0">
                <a:solidFill>
                  <a:srgbClr val="0070C0"/>
                </a:solidFill>
                <a:latin typeface="Times New Roman"/>
                <a:cs typeface="Times New Roman"/>
              </a:rPr>
              <a:t>边</a:t>
            </a:r>
          </a:p>
        </p:txBody>
      </p:sp>
      <p:sp>
        <p:nvSpPr>
          <p:cNvPr id="24" name="文本框 23">
            <a:extLst>
              <a:ext uri="{FF2B5EF4-FFF2-40B4-BE49-F238E27FC236}">
                <a16:creationId xmlns:a16="http://schemas.microsoft.com/office/drawing/2014/main" id="{4AD0BC19-B3C0-4E4C-80E1-7DEC63570321}"/>
              </a:ext>
            </a:extLst>
          </p:cNvPr>
          <p:cNvSpPr txBox="1"/>
          <p:nvPr/>
        </p:nvSpPr>
        <p:spPr>
          <a:xfrm>
            <a:off x="6360550" y="2693010"/>
            <a:ext cx="937436" cy="438582"/>
          </a:xfrm>
          <a:prstGeom prst="rect">
            <a:avLst/>
          </a:prstGeom>
          <a:noFill/>
          <a:ln w="63500">
            <a:noFill/>
          </a:ln>
        </p:spPr>
        <p:txBody>
          <a:bodyPr wrap="square" rtlCol="0">
            <a:spAutoFit/>
          </a:bodyPr>
          <a:lstStyle/>
          <a:p>
            <a:pPr algn="ctr"/>
            <a:r>
              <a:rPr lang="zh-CN" altLang="en-US" sz="2250" b="1" dirty="0">
                <a:solidFill>
                  <a:srgbClr val="0070C0"/>
                </a:solidFill>
                <a:latin typeface="Times New Roman"/>
                <a:cs typeface="Times New Roman"/>
              </a:rPr>
              <a:t>节点</a:t>
            </a:r>
          </a:p>
        </p:txBody>
      </p:sp>
    </p:spTree>
    <p:extLst>
      <p:ext uri="{BB962C8B-B14F-4D97-AF65-F5344CB8AC3E}">
        <p14:creationId xmlns:p14="http://schemas.microsoft.com/office/powerpoint/2010/main" val="3100342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11</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975792" y="882829"/>
            <a:ext cx="7051589" cy="438582"/>
          </a:xfrm>
          <a:prstGeom prst="rect">
            <a:avLst/>
          </a:prstGeom>
        </p:spPr>
        <p:txBody>
          <a:bodyPr wrap="square">
            <a:spAutoFit/>
          </a:bodyPr>
          <a:lstStyle/>
          <a:p>
            <a:r>
              <a:rPr lang="zh-CN" altLang="en-US" sz="2250" b="1" dirty="0">
                <a:solidFill>
                  <a:srgbClr val="0070C0"/>
                </a:solidFill>
                <a:latin typeface="Times New Roman"/>
                <a:cs typeface="Times New Roman"/>
              </a:rPr>
              <a:t>图可以表示各种各样的应用场景中的数据</a:t>
            </a:r>
            <a:endParaRPr lang="en-US" altLang="zh-CN" sz="2250" b="1" dirty="0">
              <a:solidFill>
                <a:srgbClr val="0070C0"/>
              </a:solidFill>
              <a:latin typeface="Times New Roman"/>
              <a:cs typeface="Times New Roman"/>
            </a:endParaRPr>
          </a:p>
        </p:txBody>
      </p:sp>
      <p:pic>
        <p:nvPicPr>
          <p:cNvPr id="26" name="图片 25">
            <a:extLst>
              <a:ext uri="{FF2B5EF4-FFF2-40B4-BE49-F238E27FC236}">
                <a16:creationId xmlns:a16="http://schemas.microsoft.com/office/drawing/2014/main" id="{1022276E-B58E-4E49-90B6-D2FED2B980B3}"/>
              </a:ext>
            </a:extLst>
          </p:cNvPr>
          <p:cNvPicPr>
            <a:picLocks noChangeAspect="1"/>
          </p:cNvPicPr>
          <p:nvPr/>
        </p:nvPicPr>
        <p:blipFill>
          <a:blip r:embed="rId3"/>
          <a:stretch>
            <a:fillRect/>
          </a:stretch>
        </p:blipFill>
        <p:spPr>
          <a:xfrm>
            <a:off x="628650" y="1406605"/>
            <a:ext cx="2329124" cy="1561664"/>
          </a:xfrm>
          <a:prstGeom prst="rect">
            <a:avLst/>
          </a:prstGeom>
        </p:spPr>
      </p:pic>
      <p:pic>
        <p:nvPicPr>
          <p:cNvPr id="27" name="图片 26">
            <a:extLst>
              <a:ext uri="{FF2B5EF4-FFF2-40B4-BE49-F238E27FC236}">
                <a16:creationId xmlns:a16="http://schemas.microsoft.com/office/drawing/2014/main" id="{B344EE69-08B2-F74C-BFD7-D6F399614971}"/>
              </a:ext>
            </a:extLst>
          </p:cNvPr>
          <p:cNvPicPr>
            <a:picLocks noChangeAspect="1"/>
          </p:cNvPicPr>
          <p:nvPr/>
        </p:nvPicPr>
        <p:blipFill>
          <a:blip r:embed="rId4"/>
          <a:stretch>
            <a:fillRect/>
          </a:stretch>
        </p:blipFill>
        <p:spPr>
          <a:xfrm>
            <a:off x="628650" y="3401024"/>
            <a:ext cx="2329124" cy="1287142"/>
          </a:xfrm>
          <a:prstGeom prst="rect">
            <a:avLst/>
          </a:prstGeom>
        </p:spPr>
      </p:pic>
      <p:pic>
        <p:nvPicPr>
          <p:cNvPr id="28" name="图片 27">
            <a:extLst>
              <a:ext uri="{FF2B5EF4-FFF2-40B4-BE49-F238E27FC236}">
                <a16:creationId xmlns:a16="http://schemas.microsoft.com/office/drawing/2014/main" id="{B583C811-F984-F04E-97BE-911056CF5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094" y="3402620"/>
            <a:ext cx="2329124" cy="1285545"/>
          </a:xfrm>
          <a:prstGeom prst="rect">
            <a:avLst/>
          </a:prstGeom>
        </p:spPr>
      </p:pic>
      <p:pic>
        <p:nvPicPr>
          <p:cNvPr id="29" name="内容占位符 3">
            <a:extLst>
              <a:ext uri="{FF2B5EF4-FFF2-40B4-BE49-F238E27FC236}">
                <a16:creationId xmlns:a16="http://schemas.microsoft.com/office/drawing/2014/main" id="{2F5D6BBD-A384-8F4B-A326-71E2A06069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420315" y="3402620"/>
            <a:ext cx="1406330" cy="1285546"/>
          </a:xfrm>
          <a:prstGeom prst="rect">
            <a:avLst/>
          </a:prstGeom>
          <a:noFill/>
          <a:ln w="9525">
            <a:noFill/>
            <a:miter lim="800000"/>
            <a:headEnd/>
            <a:tailEnd/>
          </a:ln>
        </p:spPr>
      </p:pic>
      <p:pic>
        <p:nvPicPr>
          <p:cNvPr id="30" name="Picture 17" descr="Screen shot 2011-08-30 at 下午02.05.16.png">
            <a:extLst>
              <a:ext uri="{FF2B5EF4-FFF2-40B4-BE49-F238E27FC236}">
                <a16:creationId xmlns:a16="http://schemas.microsoft.com/office/drawing/2014/main" id="{017CA8C5-15FD-BE47-A6CD-46279FA45C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38094" y="1406605"/>
            <a:ext cx="2329124" cy="15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2FCCE821-7232-B742-8885-CC916700F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8931" y="1406605"/>
            <a:ext cx="1547714" cy="1561664"/>
          </a:xfrm>
          <a:prstGeom prst="rect">
            <a:avLst/>
          </a:prstGeom>
        </p:spPr>
      </p:pic>
      <p:sp>
        <p:nvSpPr>
          <p:cNvPr id="32" name="文本框 31">
            <a:extLst>
              <a:ext uri="{FF2B5EF4-FFF2-40B4-BE49-F238E27FC236}">
                <a16:creationId xmlns:a16="http://schemas.microsoft.com/office/drawing/2014/main" id="{EF7C747E-E5DB-9B42-92A8-95A9A8E02064}"/>
              </a:ext>
            </a:extLst>
          </p:cNvPr>
          <p:cNvSpPr txBox="1"/>
          <p:nvPr/>
        </p:nvSpPr>
        <p:spPr>
          <a:xfrm>
            <a:off x="856143" y="2968269"/>
            <a:ext cx="1874138" cy="300082"/>
          </a:xfrm>
          <a:prstGeom prst="rect">
            <a:avLst/>
          </a:prstGeom>
          <a:noFill/>
          <a:ln w="63500">
            <a:noFill/>
          </a:ln>
        </p:spPr>
        <p:txBody>
          <a:bodyPr wrap="square" rtlCol="0">
            <a:spAutoFit/>
          </a:bodyPr>
          <a:lstStyle/>
          <a:p>
            <a:pPr algn="ctr"/>
            <a:r>
              <a:rPr lang="zh-CN" altLang="en-US" sz="1350" dirty="0"/>
              <a:t>社交网络</a:t>
            </a:r>
          </a:p>
        </p:txBody>
      </p:sp>
      <p:sp>
        <p:nvSpPr>
          <p:cNvPr id="33" name="文本框 32">
            <a:extLst>
              <a:ext uri="{FF2B5EF4-FFF2-40B4-BE49-F238E27FC236}">
                <a16:creationId xmlns:a16="http://schemas.microsoft.com/office/drawing/2014/main" id="{F2B18722-148D-1440-819E-A93FBD775B56}"/>
              </a:ext>
            </a:extLst>
          </p:cNvPr>
          <p:cNvSpPr txBox="1"/>
          <p:nvPr/>
        </p:nvSpPr>
        <p:spPr>
          <a:xfrm>
            <a:off x="3765587" y="2961067"/>
            <a:ext cx="1874138" cy="300082"/>
          </a:xfrm>
          <a:prstGeom prst="rect">
            <a:avLst/>
          </a:prstGeom>
          <a:noFill/>
          <a:ln w="63500">
            <a:noFill/>
          </a:ln>
        </p:spPr>
        <p:txBody>
          <a:bodyPr wrap="square" rtlCol="0">
            <a:spAutoFit/>
          </a:bodyPr>
          <a:lstStyle/>
          <a:p>
            <a:pPr algn="ctr"/>
            <a:r>
              <a:rPr lang="zh-CN" altLang="en-US" sz="1350" dirty="0"/>
              <a:t>论文引用网络</a:t>
            </a:r>
          </a:p>
        </p:txBody>
      </p:sp>
      <p:sp>
        <p:nvSpPr>
          <p:cNvPr id="34" name="文本框 33">
            <a:extLst>
              <a:ext uri="{FF2B5EF4-FFF2-40B4-BE49-F238E27FC236}">
                <a16:creationId xmlns:a16="http://schemas.microsoft.com/office/drawing/2014/main" id="{59FB10F6-F0B7-2F40-9A60-6955BC00FF49}"/>
              </a:ext>
            </a:extLst>
          </p:cNvPr>
          <p:cNvSpPr txBox="1"/>
          <p:nvPr/>
        </p:nvSpPr>
        <p:spPr>
          <a:xfrm>
            <a:off x="6115719" y="2968269"/>
            <a:ext cx="1874138" cy="300082"/>
          </a:xfrm>
          <a:prstGeom prst="rect">
            <a:avLst/>
          </a:prstGeom>
          <a:noFill/>
          <a:ln w="63500">
            <a:noFill/>
          </a:ln>
        </p:spPr>
        <p:txBody>
          <a:bodyPr wrap="square" rtlCol="0">
            <a:spAutoFit/>
          </a:bodyPr>
          <a:lstStyle/>
          <a:p>
            <a:pPr algn="ctr"/>
            <a:r>
              <a:rPr lang="zh-CN" altLang="en-US" sz="1350" dirty="0"/>
              <a:t>公路网络</a:t>
            </a:r>
          </a:p>
        </p:txBody>
      </p:sp>
      <p:sp>
        <p:nvSpPr>
          <p:cNvPr id="35" name="文本框 34">
            <a:extLst>
              <a:ext uri="{FF2B5EF4-FFF2-40B4-BE49-F238E27FC236}">
                <a16:creationId xmlns:a16="http://schemas.microsoft.com/office/drawing/2014/main" id="{3E5B5688-2AD0-D543-B72E-F8441A694F31}"/>
              </a:ext>
            </a:extLst>
          </p:cNvPr>
          <p:cNvSpPr txBox="1"/>
          <p:nvPr/>
        </p:nvSpPr>
        <p:spPr>
          <a:xfrm>
            <a:off x="856143" y="4695793"/>
            <a:ext cx="1874138" cy="300082"/>
          </a:xfrm>
          <a:prstGeom prst="rect">
            <a:avLst/>
          </a:prstGeom>
          <a:noFill/>
          <a:ln w="63500">
            <a:noFill/>
          </a:ln>
        </p:spPr>
        <p:txBody>
          <a:bodyPr wrap="square" rtlCol="0">
            <a:spAutoFit/>
          </a:bodyPr>
          <a:lstStyle/>
          <a:p>
            <a:pPr algn="ctr"/>
            <a:r>
              <a:rPr lang="zh-CN" altLang="en-US" sz="1350" dirty="0"/>
              <a:t>基因交互网络</a:t>
            </a:r>
          </a:p>
        </p:txBody>
      </p:sp>
      <p:sp>
        <p:nvSpPr>
          <p:cNvPr id="36" name="文本框 35">
            <a:extLst>
              <a:ext uri="{FF2B5EF4-FFF2-40B4-BE49-F238E27FC236}">
                <a16:creationId xmlns:a16="http://schemas.microsoft.com/office/drawing/2014/main" id="{EE142603-CEB7-1441-8361-7F5A44C18589}"/>
              </a:ext>
            </a:extLst>
          </p:cNvPr>
          <p:cNvSpPr txBox="1"/>
          <p:nvPr/>
        </p:nvSpPr>
        <p:spPr>
          <a:xfrm>
            <a:off x="3765587" y="4688165"/>
            <a:ext cx="1874138" cy="300082"/>
          </a:xfrm>
          <a:prstGeom prst="rect">
            <a:avLst/>
          </a:prstGeom>
          <a:noFill/>
          <a:ln w="63500">
            <a:noFill/>
          </a:ln>
        </p:spPr>
        <p:txBody>
          <a:bodyPr wrap="square" rtlCol="0">
            <a:spAutoFit/>
          </a:bodyPr>
          <a:lstStyle/>
          <a:p>
            <a:pPr algn="ctr"/>
            <a:r>
              <a:rPr lang="zh-CN" altLang="en-US" sz="1350" dirty="0"/>
              <a:t>知识图谱</a:t>
            </a:r>
          </a:p>
        </p:txBody>
      </p:sp>
      <p:sp>
        <p:nvSpPr>
          <p:cNvPr id="37" name="文本框 36">
            <a:extLst>
              <a:ext uri="{FF2B5EF4-FFF2-40B4-BE49-F238E27FC236}">
                <a16:creationId xmlns:a16="http://schemas.microsoft.com/office/drawing/2014/main" id="{1AA9F8BD-1D09-B343-9F25-950B177F7251}"/>
              </a:ext>
            </a:extLst>
          </p:cNvPr>
          <p:cNvSpPr txBox="1"/>
          <p:nvPr/>
        </p:nvSpPr>
        <p:spPr>
          <a:xfrm>
            <a:off x="6186411" y="4688165"/>
            <a:ext cx="1874138" cy="300082"/>
          </a:xfrm>
          <a:prstGeom prst="rect">
            <a:avLst/>
          </a:prstGeom>
          <a:noFill/>
          <a:ln w="63500">
            <a:noFill/>
          </a:ln>
        </p:spPr>
        <p:txBody>
          <a:bodyPr wrap="square" rtlCol="0">
            <a:spAutoFit/>
          </a:bodyPr>
          <a:lstStyle/>
          <a:p>
            <a:pPr algn="ctr"/>
            <a:r>
              <a:rPr lang="zh-CN" altLang="en-US" sz="1350" dirty="0"/>
              <a:t>因特网</a:t>
            </a:r>
          </a:p>
        </p:txBody>
      </p:sp>
    </p:spTree>
    <p:extLst>
      <p:ext uri="{BB962C8B-B14F-4D97-AF65-F5344CB8AC3E}">
        <p14:creationId xmlns:p14="http://schemas.microsoft.com/office/powerpoint/2010/main" val="298205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12</a:t>
            </a:fld>
            <a:endParaRPr kumimoji="1" lang="zh-CN" altLang="en-US"/>
          </a:p>
        </p:txBody>
      </p:sp>
      <p:sp>
        <p:nvSpPr>
          <p:cNvPr id="3" name="文本框 2">
            <a:extLst>
              <a:ext uri="{FF2B5EF4-FFF2-40B4-BE49-F238E27FC236}">
                <a16:creationId xmlns:a16="http://schemas.microsoft.com/office/drawing/2014/main" id="{5A57393F-6CA1-9054-D8E2-2839C2F2E4A0}"/>
              </a:ext>
            </a:extLst>
          </p:cNvPr>
          <p:cNvSpPr txBox="1"/>
          <p:nvPr/>
        </p:nvSpPr>
        <p:spPr>
          <a:xfrm>
            <a:off x="363892" y="912448"/>
            <a:ext cx="8416216" cy="1015663"/>
          </a:xfrm>
          <a:prstGeom prst="rect">
            <a:avLst/>
          </a:prstGeom>
          <a:noFill/>
        </p:spPr>
        <p:txBody>
          <a:bodyPr wrap="square" rtlCol="0">
            <a:spAutoFit/>
          </a:bodyPr>
          <a:lstStyle/>
          <a:p>
            <a:r>
              <a:rPr kumimoji="1"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“数据不仅在规模上不断增长，更关键的是</a:t>
            </a:r>
            <a:r>
              <a:rPr kumimoji="1" lang="zh-CN" altLang="en-US" sz="1200"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相互关联的程度也不断提升</a:t>
            </a:r>
            <a:r>
              <a:rPr kumimoji="1"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kumimoji="1"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探索、描述、预测和解释现实世界和数字世界的现象，越来越依赖于</a:t>
            </a:r>
            <a:r>
              <a:rPr kumimoji="1" lang="zh-CN" altLang="en-US" sz="1200"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能刻画实体间关系的数据模型（图）“</a:t>
            </a:r>
            <a:r>
              <a:rPr kumimoji="1"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kumimoji="1"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--Angela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Bonifati</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Alexandru</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Iosup</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Sherif</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Sakr</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and Hannes Voigt. Big Graph Processing Systems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Dagstuhl</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Seminar 19491). In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Dagstuhl</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Reports, Volume 9, Issue 12, pp. 1-27, Schloss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Dagstuhl</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Leibniz-</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Zentrum</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für </a:t>
            </a:r>
            <a:r>
              <a:rPr kumimoji="1" lang="en-US" altLang="zh-CN" sz="1200" dirty="0" err="1">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Informatik</a:t>
            </a:r>
            <a:r>
              <a:rPr kumimoji="1" lang="en-US" altLang="zh-CN"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(2020)</a:t>
            </a:r>
            <a:endParaRPr kumimoji="1"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3" name="Picture 2" descr="Social Network Analytics. Social Network Analytics (with a Case… | by  Shreyansh nanawati | Analytics Vidhya | Medium">
            <a:extLst>
              <a:ext uri="{FF2B5EF4-FFF2-40B4-BE49-F238E27FC236}">
                <a16:creationId xmlns:a16="http://schemas.microsoft.com/office/drawing/2014/main" id="{C6C7A1E6-441B-E602-1A51-418558BAD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08" y="2132237"/>
            <a:ext cx="1705992" cy="115696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BBC77A27-A738-3C31-ECD5-171A0324E643}"/>
              </a:ext>
            </a:extLst>
          </p:cNvPr>
          <p:cNvSpPr txBox="1"/>
          <p:nvPr/>
        </p:nvSpPr>
        <p:spPr>
          <a:xfrm>
            <a:off x="2029599" y="2263973"/>
            <a:ext cx="1415772" cy="615553"/>
          </a:xfrm>
          <a:prstGeom prst="rect">
            <a:avLst/>
          </a:prstGeom>
          <a:noFill/>
        </p:spPr>
        <p:txBody>
          <a:bodyPr wrap="none" rtlCol="0">
            <a:spAutoFit/>
          </a:bodyPr>
          <a:lstStyle/>
          <a:p>
            <a:r>
              <a:rPr kumimoji="1" lang="zh-CN" altLang="en-US"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社交网络</a:t>
            </a:r>
            <a:endParaRPr kumimoji="1" lang="en-US" altLang="zh-CN"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聚焦社交关系</a:t>
            </a:r>
          </a:p>
        </p:txBody>
      </p:sp>
      <p:sp>
        <p:nvSpPr>
          <p:cNvPr id="38" name="圆角矩形 37">
            <a:extLst>
              <a:ext uri="{FF2B5EF4-FFF2-40B4-BE49-F238E27FC236}">
                <a16:creationId xmlns:a16="http://schemas.microsoft.com/office/drawing/2014/main" id="{3DB1801C-BFE8-91B0-A386-EF82AF142B99}"/>
              </a:ext>
            </a:extLst>
          </p:cNvPr>
          <p:cNvSpPr/>
          <p:nvPr/>
        </p:nvSpPr>
        <p:spPr>
          <a:xfrm>
            <a:off x="173608" y="2031960"/>
            <a:ext cx="3271763" cy="125724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a16="http://schemas.microsoft.com/office/drawing/2014/main" id="{A04200B5-F110-86EC-BF75-491F9C46DF64}"/>
              </a:ext>
            </a:extLst>
          </p:cNvPr>
          <p:cNvSpPr/>
          <p:nvPr/>
        </p:nvSpPr>
        <p:spPr>
          <a:xfrm>
            <a:off x="3595370" y="2031960"/>
            <a:ext cx="3519031" cy="125724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1" name="Picture 4" descr="Financial Services: The Next Evolutionary Step Is Graph Technology">
            <a:extLst>
              <a:ext uri="{FF2B5EF4-FFF2-40B4-BE49-F238E27FC236}">
                <a16:creationId xmlns:a16="http://schemas.microsoft.com/office/drawing/2014/main" id="{E9CDA09C-2BC3-D55F-8A4A-7217D0785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135" y="2173733"/>
            <a:ext cx="1881729" cy="973697"/>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2138ACC7-6B78-73E3-566B-E3D632C4CBEA}"/>
              </a:ext>
            </a:extLst>
          </p:cNvPr>
          <p:cNvSpPr txBox="1"/>
          <p:nvPr/>
        </p:nvSpPr>
        <p:spPr>
          <a:xfrm>
            <a:off x="5601360" y="2286657"/>
            <a:ext cx="1415772" cy="615553"/>
          </a:xfrm>
          <a:prstGeom prst="rect">
            <a:avLst/>
          </a:prstGeom>
          <a:noFill/>
        </p:spPr>
        <p:txBody>
          <a:bodyPr wrap="none" rtlCol="0">
            <a:spAutoFit/>
          </a:bodyPr>
          <a:lstStyle/>
          <a:p>
            <a:r>
              <a:rPr kumimoji="1" lang="zh-CN" altLang="en-US"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金融风控</a:t>
            </a:r>
            <a:endParaRPr kumimoji="1" lang="en-US" altLang="zh-CN"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聚焦交易关系</a:t>
            </a:r>
          </a:p>
        </p:txBody>
      </p:sp>
      <p:sp>
        <p:nvSpPr>
          <p:cNvPr id="43" name="圆角矩形 42">
            <a:extLst>
              <a:ext uri="{FF2B5EF4-FFF2-40B4-BE49-F238E27FC236}">
                <a16:creationId xmlns:a16="http://schemas.microsoft.com/office/drawing/2014/main" id="{1BFCB200-7F27-61A9-6D78-B4A2D67E16D0}"/>
              </a:ext>
            </a:extLst>
          </p:cNvPr>
          <p:cNvSpPr/>
          <p:nvPr/>
        </p:nvSpPr>
        <p:spPr>
          <a:xfrm>
            <a:off x="86613" y="3505716"/>
            <a:ext cx="2981533" cy="125724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5" name="Picture 6" descr="How Search Engines Process Links">
            <a:extLst>
              <a:ext uri="{FF2B5EF4-FFF2-40B4-BE49-F238E27FC236}">
                <a16:creationId xmlns:a16="http://schemas.microsoft.com/office/drawing/2014/main" id="{6E2CD780-89CA-6F7C-C3DA-17BA124B1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87" y="3680104"/>
            <a:ext cx="1563013" cy="879195"/>
          </a:xfrm>
          <a:prstGeom prst="rect">
            <a:avLst/>
          </a:prstGeom>
          <a:noFill/>
          <a:extLst>
            <a:ext uri="{909E8E84-426E-40DD-AFC4-6F175D3DCCD1}">
              <a14:hiddenFill xmlns:a14="http://schemas.microsoft.com/office/drawing/2010/main">
                <a:solidFill>
                  <a:srgbClr val="FFFFFF"/>
                </a:solidFill>
              </a14:hiddenFill>
            </a:ext>
          </a:extLst>
        </p:spPr>
      </p:pic>
      <p:sp>
        <p:nvSpPr>
          <p:cNvPr id="46" name="文本框 45">
            <a:extLst>
              <a:ext uri="{FF2B5EF4-FFF2-40B4-BE49-F238E27FC236}">
                <a16:creationId xmlns:a16="http://schemas.microsoft.com/office/drawing/2014/main" id="{F9DAAB6F-AEC2-549C-EEE4-5720907BC1E0}"/>
              </a:ext>
            </a:extLst>
          </p:cNvPr>
          <p:cNvSpPr txBox="1"/>
          <p:nvPr/>
        </p:nvSpPr>
        <p:spPr>
          <a:xfrm>
            <a:off x="1889586" y="3811924"/>
            <a:ext cx="1210588" cy="615553"/>
          </a:xfrm>
          <a:prstGeom prst="rect">
            <a:avLst/>
          </a:prstGeom>
          <a:noFill/>
        </p:spPr>
        <p:txBody>
          <a:bodyPr wrap="none" rtlCol="0">
            <a:spAutoFit/>
          </a:bodyPr>
          <a:lstStyle/>
          <a:p>
            <a:r>
              <a:rPr kumimoji="1" lang="zh-CN" altLang="en-US"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互联网</a:t>
            </a:r>
            <a:endParaRPr kumimoji="1" lang="en-US" altLang="zh-CN"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聚焦超链接</a:t>
            </a:r>
            <a:endParaRPr kumimoji="1"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7" name="圆角矩形 46">
            <a:extLst>
              <a:ext uri="{FF2B5EF4-FFF2-40B4-BE49-F238E27FC236}">
                <a16:creationId xmlns:a16="http://schemas.microsoft.com/office/drawing/2014/main" id="{018B084C-AC31-8FC8-7B52-8B20B79690E2}"/>
              </a:ext>
            </a:extLst>
          </p:cNvPr>
          <p:cNvSpPr/>
          <p:nvPr/>
        </p:nvSpPr>
        <p:spPr>
          <a:xfrm>
            <a:off x="3114189" y="3518932"/>
            <a:ext cx="2981533" cy="125724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4AD098AA-70E0-9D0A-B050-C0531003B4BF}"/>
              </a:ext>
            </a:extLst>
          </p:cNvPr>
          <p:cNvSpPr txBox="1"/>
          <p:nvPr/>
        </p:nvSpPr>
        <p:spPr>
          <a:xfrm>
            <a:off x="4679950" y="3839777"/>
            <a:ext cx="1415772" cy="615553"/>
          </a:xfrm>
          <a:prstGeom prst="rect">
            <a:avLst/>
          </a:prstGeom>
          <a:noFill/>
        </p:spPr>
        <p:txBody>
          <a:bodyPr wrap="none" rtlCol="0">
            <a:spAutoFit/>
          </a:bodyPr>
          <a:lstStyle/>
          <a:p>
            <a:r>
              <a:rPr kumimoji="1" lang="zh-CN" altLang="en-US"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生物化学</a:t>
            </a:r>
            <a:endParaRPr kumimoji="1" lang="en-US" altLang="zh-CN"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聚焦化学反应</a:t>
            </a:r>
            <a:endParaRPr kumimoji="1"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51" name="Picture 8" descr="Graphs and networks in chemical and biological informatics: past, present  and future | Future Medicinal Chemistry">
            <a:extLst>
              <a:ext uri="{FF2B5EF4-FFF2-40B4-BE49-F238E27FC236}">
                <a16:creationId xmlns:a16="http://schemas.microsoft.com/office/drawing/2014/main" id="{927D8EDD-3A30-FD71-585B-0CA21C5CF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 t="1198" r="49802" b="66830"/>
          <a:stretch/>
        </p:blipFill>
        <p:spPr bwMode="auto">
          <a:xfrm>
            <a:off x="3292971" y="3650543"/>
            <a:ext cx="1427818" cy="938313"/>
          </a:xfrm>
          <a:prstGeom prst="rect">
            <a:avLst/>
          </a:prstGeom>
          <a:noFill/>
          <a:extLst>
            <a:ext uri="{909E8E84-426E-40DD-AFC4-6F175D3DCCD1}">
              <a14:hiddenFill xmlns:a14="http://schemas.microsoft.com/office/drawing/2010/main">
                <a:solidFill>
                  <a:srgbClr val="FFFFFF"/>
                </a:solidFill>
              </a14:hiddenFill>
            </a:ext>
          </a:extLst>
        </p:spPr>
      </p:pic>
      <p:sp>
        <p:nvSpPr>
          <p:cNvPr id="52" name="圆角矩形 51">
            <a:extLst>
              <a:ext uri="{FF2B5EF4-FFF2-40B4-BE49-F238E27FC236}">
                <a16:creationId xmlns:a16="http://schemas.microsoft.com/office/drawing/2014/main" id="{BFDE80BE-1F15-4B37-B4DB-F797890B7C49}"/>
              </a:ext>
            </a:extLst>
          </p:cNvPr>
          <p:cNvSpPr/>
          <p:nvPr/>
        </p:nvSpPr>
        <p:spPr>
          <a:xfrm>
            <a:off x="6135137" y="3505716"/>
            <a:ext cx="2981533" cy="125724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Picture 10" descr="Introduction to Question Answering over Knowledge Graphs – Let the Machines  Learn">
            <a:extLst>
              <a:ext uri="{FF2B5EF4-FFF2-40B4-BE49-F238E27FC236}">
                <a16:creationId xmlns:a16="http://schemas.microsoft.com/office/drawing/2014/main" id="{C04A6AA9-197A-7C15-3C79-685EE10533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4323" y="3696060"/>
            <a:ext cx="1541511" cy="867100"/>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1D45443C-A995-E250-6E00-6ABD45C87B15}"/>
              </a:ext>
            </a:extLst>
          </p:cNvPr>
          <p:cNvSpPr txBox="1"/>
          <p:nvPr/>
        </p:nvSpPr>
        <p:spPr>
          <a:xfrm>
            <a:off x="7740084" y="3839777"/>
            <a:ext cx="1415772" cy="615553"/>
          </a:xfrm>
          <a:prstGeom prst="rect">
            <a:avLst/>
          </a:prstGeom>
          <a:noFill/>
        </p:spPr>
        <p:txBody>
          <a:bodyPr wrap="none" rtlCol="0">
            <a:spAutoFit/>
          </a:bodyPr>
          <a:lstStyle/>
          <a:p>
            <a:r>
              <a:rPr kumimoji="1" lang="zh-CN" altLang="en-US"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知识图谱</a:t>
            </a:r>
            <a:endParaRPr kumimoji="1" lang="en-US" altLang="zh-CN"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kumimoji="1"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聚焦概念关联</a:t>
            </a:r>
            <a:endParaRPr kumimoji="1"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6448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8" grpId="0" animBg="1"/>
      <p:bldP spid="40" grpId="0" animBg="1"/>
      <p:bldP spid="42" grpId="0"/>
      <p:bldP spid="43" grpId="0" animBg="1"/>
      <p:bldP spid="46" grpId="0"/>
      <p:bldP spid="47" grpId="0" animBg="1"/>
      <p:bldP spid="50" grpId="0"/>
      <p:bldP spid="52" grpId="0" animBg="1"/>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13</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435061" y="1636698"/>
            <a:ext cx="7051589" cy="1131079"/>
          </a:xfrm>
          <a:prstGeom prst="rect">
            <a:avLst/>
          </a:prstGeom>
        </p:spPr>
        <p:txBody>
          <a:bodyPr wrap="square">
            <a:spAutoFit/>
          </a:bodyPr>
          <a:lstStyle/>
          <a:p>
            <a:r>
              <a:rPr lang="zh-CN" altLang="en-US" sz="2250" b="1" dirty="0">
                <a:solidFill>
                  <a:srgbClr val="0070C0"/>
                </a:solidFill>
                <a:latin typeface="Times New Roman"/>
                <a:cs typeface="Times New Roman"/>
              </a:rPr>
              <a:t>哪个网站更加重要</a:t>
            </a:r>
            <a:r>
              <a:rPr lang="en-US" altLang="zh-CN" sz="2250" b="1" dirty="0">
                <a:solidFill>
                  <a:srgbClr val="0070C0"/>
                </a:solidFill>
                <a:latin typeface="Times New Roman"/>
                <a:cs typeface="Times New Roman"/>
              </a:rPr>
              <a:t>?</a:t>
            </a:r>
          </a:p>
          <a:p>
            <a:endParaRPr lang="en-US" altLang="zh-CN" sz="2250" b="1" dirty="0">
              <a:solidFill>
                <a:srgbClr val="0070C0"/>
              </a:solidFill>
              <a:latin typeface="Times New Roman"/>
              <a:cs typeface="Times New Roman"/>
            </a:endParaRPr>
          </a:p>
          <a:p>
            <a:r>
              <a:rPr lang="en-US" altLang="zh-CN" sz="2250" b="1" dirty="0">
                <a:solidFill>
                  <a:srgbClr val="0070C0"/>
                </a:solidFill>
                <a:latin typeface="Times New Roman"/>
                <a:cs typeface="Times New Roman"/>
              </a:rPr>
              <a:t>PageRank</a:t>
            </a:r>
            <a:r>
              <a:rPr lang="zh-CN" altLang="en-US" sz="2250" b="1" dirty="0">
                <a:solidFill>
                  <a:srgbClr val="0070C0"/>
                </a:solidFill>
                <a:latin typeface="Times New Roman"/>
                <a:cs typeface="Times New Roman"/>
              </a:rPr>
              <a:t> 算法 </a:t>
            </a:r>
            <a:endParaRPr lang="en-US" altLang="zh-CN" sz="2250" b="1" dirty="0">
              <a:solidFill>
                <a:srgbClr val="0070C0"/>
              </a:solidFill>
              <a:latin typeface="Times New Roman"/>
              <a:cs typeface="Times New Roman"/>
            </a:endParaRPr>
          </a:p>
        </p:txBody>
      </p:sp>
      <p:pic>
        <p:nvPicPr>
          <p:cNvPr id="20" name="图片 19">
            <a:extLst>
              <a:ext uri="{FF2B5EF4-FFF2-40B4-BE49-F238E27FC236}">
                <a16:creationId xmlns:a16="http://schemas.microsoft.com/office/drawing/2014/main" id="{2EE9F761-4BA7-6A47-BE1D-8604277871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3604" y="1636698"/>
            <a:ext cx="2923492" cy="2923492"/>
          </a:xfrm>
          <a:prstGeom prst="rect">
            <a:avLst/>
          </a:prstGeom>
        </p:spPr>
      </p:pic>
      <p:sp>
        <p:nvSpPr>
          <p:cNvPr id="21" name="文本框 20">
            <a:extLst>
              <a:ext uri="{FF2B5EF4-FFF2-40B4-BE49-F238E27FC236}">
                <a16:creationId xmlns:a16="http://schemas.microsoft.com/office/drawing/2014/main" id="{739C805C-1C7A-BF44-B2ED-5A2D6D060364}"/>
              </a:ext>
            </a:extLst>
          </p:cNvPr>
          <p:cNvSpPr txBox="1"/>
          <p:nvPr/>
        </p:nvSpPr>
        <p:spPr>
          <a:xfrm>
            <a:off x="5612512" y="1158399"/>
            <a:ext cx="1874138" cy="369332"/>
          </a:xfrm>
          <a:prstGeom prst="rect">
            <a:avLst/>
          </a:prstGeom>
          <a:noFill/>
          <a:ln w="63500">
            <a:noFill/>
          </a:ln>
        </p:spPr>
        <p:txBody>
          <a:bodyPr wrap="square" rtlCol="0">
            <a:spAutoFit/>
          </a:bodyPr>
          <a:lstStyle/>
          <a:p>
            <a:pPr algn="ctr"/>
            <a:r>
              <a:rPr lang="en-US" altLang="zh-CN" dirty="0"/>
              <a:t>Web</a:t>
            </a:r>
            <a:r>
              <a:rPr lang="zh-CN" altLang="en-US" dirty="0"/>
              <a:t>链接网络</a:t>
            </a:r>
          </a:p>
        </p:txBody>
      </p:sp>
    </p:spTree>
    <p:extLst>
      <p:ext uri="{BB962C8B-B14F-4D97-AF65-F5344CB8AC3E}">
        <p14:creationId xmlns:p14="http://schemas.microsoft.com/office/powerpoint/2010/main" val="170738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14</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419695" y="1424629"/>
            <a:ext cx="1774914" cy="784830"/>
          </a:xfrm>
          <a:prstGeom prst="rect">
            <a:avLst/>
          </a:prstGeom>
        </p:spPr>
        <p:txBody>
          <a:bodyPr wrap="square">
            <a:spAutoFit/>
          </a:bodyPr>
          <a:lstStyle/>
          <a:p>
            <a:r>
              <a:rPr lang="zh-CN" altLang="en-US" sz="2250" b="1" dirty="0">
                <a:solidFill>
                  <a:srgbClr val="0070C0"/>
                </a:solidFill>
                <a:latin typeface="Times New Roman"/>
                <a:cs typeface="Times New Roman"/>
              </a:rPr>
              <a:t>社区发现</a:t>
            </a:r>
            <a:endParaRPr lang="en-US" altLang="zh-CN" sz="2250" b="1" dirty="0">
              <a:solidFill>
                <a:srgbClr val="0070C0"/>
              </a:solidFill>
              <a:latin typeface="Times New Roman"/>
              <a:cs typeface="Times New Roman"/>
            </a:endParaRPr>
          </a:p>
          <a:p>
            <a:r>
              <a:rPr lang="zh-CN" altLang="en-US" sz="2250" b="1" dirty="0">
                <a:solidFill>
                  <a:srgbClr val="0070C0"/>
                </a:solidFill>
                <a:latin typeface="Times New Roman"/>
                <a:cs typeface="Times New Roman"/>
              </a:rPr>
              <a:t>朋友推荐</a:t>
            </a:r>
            <a:endParaRPr lang="en-US" altLang="zh-CN" sz="2250" b="1" dirty="0">
              <a:solidFill>
                <a:srgbClr val="0070C0"/>
              </a:solidFill>
              <a:latin typeface="Times New Roman"/>
              <a:cs typeface="Times New Roman"/>
            </a:endParaRPr>
          </a:p>
        </p:txBody>
      </p:sp>
      <p:pic>
        <p:nvPicPr>
          <p:cNvPr id="4" name="图片 3">
            <a:extLst>
              <a:ext uri="{FF2B5EF4-FFF2-40B4-BE49-F238E27FC236}">
                <a16:creationId xmlns:a16="http://schemas.microsoft.com/office/drawing/2014/main" id="{8D740759-E52A-674B-8829-2CE4155A1120}"/>
              </a:ext>
            </a:extLst>
          </p:cNvPr>
          <p:cNvPicPr>
            <a:picLocks noChangeAspect="1"/>
          </p:cNvPicPr>
          <p:nvPr/>
        </p:nvPicPr>
        <p:blipFill>
          <a:blip r:embed="rId3"/>
          <a:stretch>
            <a:fillRect/>
          </a:stretch>
        </p:blipFill>
        <p:spPr>
          <a:xfrm>
            <a:off x="3660369" y="1720698"/>
            <a:ext cx="4854981" cy="3046565"/>
          </a:xfrm>
          <a:prstGeom prst="rect">
            <a:avLst/>
          </a:prstGeom>
        </p:spPr>
      </p:pic>
      <p:sp>
        <p:nvSpPr>
          <p:cNvPr id="3" name="文本框 2">
            <a:extLst>
              <a:ext uri="{FF2B5EF4-FFF2-40B4-BE49-F238E27FC236}">
                <a16:creationId xmlns:a16="http://schemas.microsoft.com/office/drawing/2014/main" id="{3455E0CC-6E56-9AAB-B716-803B81BFAAC1}"/>
              </a:ext>
            </a:extLst>
          </p:cNvPr>
          <p:cNvSpPr txBox="1"/>
          <p:nvPr/>
        </p:nvSpPr>
        <p:spPr>
          <a:xfrm>
            <a:off x="5520881" y="1274588"/>
            <a:ext cx="1874138" cy="369332"/>
          </a:xfrm>
          <a:prstGeom prst="rect">
            <a:avLst/>
          </a:prstGeom>
          <a:noFill/>
          <a:ln w="63500">
            <a:noFill/>
          </a:ln>
        </p:spPr>
        <p:txBody>
          <a:bodyPr wrap="square" rtlCol="0">
            <a:spAutoFit/>
          </a:bodyPr>
          <a:lstStyle/>
          <a:p>
            <a:pPr algn="ctr"/>
            <a:r>
              <a:rPr lang="zh-CN" altLang="en-US" dirty="0"/>
              <a:t>社交网络</a:t>
            </a:r>
          </a:p>
        </p:txBody>
      </p:sp>
    </p:spTree>
    <p:extLst>
      <p:ext uri="{BB962C8B-B14F-4D97-AF65-F5344CB8AC3E}">
        <p14:creationId xmlns:p14="http://schemas.microsoft.com/office/powerpoint/2010/main" val="35836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15</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399977" y="1074628"/>
            <a:ext cx="5856414" cy="323165"/>
          </a:xfrm>
          <a:prstGeom prst="rect">
            <a:avLst/>
          </a:prstGeom>
        </p:spPr>
        <p:txBody>
          <a:bodyPr wrap="square">
            <a:spAutoFit/>
          </a:bodyPr>
          <a:lstStyle/>
          <a:p>
            <a:r>
              <a:rPr lang="zh-CN" altLang="en-US" sz="1500" b="1" dirty="0">
                <a:solidFill>
                  <a:srgbClr val="0070C0"/>
                </a:solidFill>
                <a:latin typeface="Times New Roman"/>
                <a:cs typeface="Times New Roman"/>
              </a:rPr>
              <a:t>知识图谱是认知智能的基石</a:t>
            </a:r>
            <a:endParaRPr lang="en-US" altLang="zh-CN" sz="1500" b="1" dirty="0">
              <a:solidFill>
                <a:srgbClr val="0070C0"/>
              </a:solidFill>
              <a:latin typeface="Times New Roman"/>
              <a:cs typeface="Times New Roman"/>
            </a:endParaRPr>
          </a:p>
        </p:txBody>
      </p:sp>
      <p:pic>
        <p:nvPicPr>
          <p:cNvPr id="9" name="图片 8" descr="knowledge-graph-google-1200.jpg">
            <a:extLst>
              <a:ext uri="{FF2B5EF4-FFF2-40B4-BE49-F238E27FC236}">
                <a16:creationId xmlns:a16="http://schemas.microsoft.com/office/drawing/2014/main" id="{EEB3DB96-B9B2-8A43-8668-9A03669B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95" y="1671637"/>
            <a:ext cx="6604000" cy="3095626"/>
          </a:xfrm>
          <a:prstGeom prst="rect">
            <a:avLst/>
          </a:prstGeom>
        </p:spPr>
      </p:pic>
    </p:spTree>
    <p:extLst>
      <p:ext uri="{BB962C8B-B14F-4D97-AF65-F5344CB8AC3E}">
        <p14:creationId xmlns:p14="http://schemas.microsoft.com/office/powerpoint/2010/main" val="4401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16</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2862322"/>
          </a:xfrm>
          <a:prstGeom prst="rect">
            <a:avLst/>
          </a:prstGeom>
        </p:spPr>
        <p:txBody>
          <a:bodyPr wrap="square">
            <a:spAutoFit/>
          </a:bodyPr>
          <a:lstStyle/>
          <a:p>
            <a:r>
              <a:rPr lang="zh-CN" altLang="en-US" sz="2000" b="1" dirty="0">
                <a:solidFill>
                  <a:schemeClr val="accent1"/>
                </a:solidFill>
                <a:latin typeface="Times New Roman"/>
                <a:cs typeface="Times New Roman"/>
              </a:rPr>
              <a:t>为什么图很重要</a:t>
            </a:r>
            <a:r>
              <a:rPr lang="en-US" altLang="zh-CN" sz="2000" b="1" dirty="0">
                <a:solidFill>
                  <a:schemeClr val="accent1"/>
                </a:solidFill>
                <a:latin typeface="Times New Roman"/>
                <a:cs typeface="Times New Roman"/>
              </a:rPr>
              <a:t>?</a:t>
            </a:r>
          </a:p>
          <a:p>
            <a:endParaRPr lang="en-US" altLang="zh-CN" sz="2000" b="1" dirty="0">
              <a:latin typeface="Times New Roman"/>
              <a:cs typeface="Times New Roman"/>
            </a:endParaRPr>
          </a:p>
          <a:p>
            <a:pPr marL="285750" indent="-285750">
              <a:buFont typeface="Arial" panose="020B0604020202020204" pitchFamily="34" charset="0"/>
              <a:buChar char="•"/>
            </a:pPr>
            <a:r>
              <a:rPr lang="zh-CN" altLang="en-US" sz="2000" b="1" dirty="0">
                <a:latin typeface="Times New Roman"/>
                <a:cs typeface="Times New Roman"/>
              </a:rPr>
              <a:t>图是描述数据之间关联性的一种通用数据结构。</a:t>
            </a:r>
            <a:br>
              <a:rPr lang="en-US" altLang="zh-CN" sz="2000" b="1" dirty="0">
                <a:latin typeface="Times New Roman"/>
                <a:cs typeface="Times New Roman"/>
              </a:rPr>
            </a:br>
            <a:endParaRPr lang="en-US" altLang="zh-CN" sz="2000" b="1" dirty="0">
              <a:latin typeface="Times New Roman"/>
              <a:cs typeface="Times New Roman"/>
            </a:endParaRPr>
          </a:p>
          <a:p>
            <a:pPr marL="285750" indent="-285750">
              <a:buFont typeface="Arial" panose="020B0604020202020204" pitchFamily="34" charset="0"/>
              <a:buChar char="•"/>
            </a:pPr>
            <a:r>
              <a:rPr lang="zh-CN" altLang="en-US" sz="2000" b="1" dirty="0">
                <a:latin typeface="Times New Roman"/>
                <a:cs typeface="Times New Roman"/>
              </a:rPr>
              <a:t>诸多应用中的数据都可以建模成图</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zh-CN" altLang="en-US" sz="2000" b="1" dirty="0">
                <a:latin typeface="Times New Roman"/>
                <a:cs typeface="Times New Roman"/>
              </a:rPr>
              <a:t>图的计算挑战大</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zh-CN" altLang="en-US" sz="2000" b="1" dirty="0">
                <a:latin typeface="Times New Roman"/>
                <a:cs typeface="Times New Roman"/>
              </a:rPr>
              <a:t>它和两个热点话题都有关</a:t>
            </a:r>
            <a:r>
              <a:rPr lang="en-US" altLang="zh-CN" sz="2000" b="1" dirty="0">
                <a:latin typeface="Times New Roman"/>
                <a:cs typeface="Times New Roman"/>
              </a:rPr>
              <a:t>---“</a:t>
            </a:r>
            <a:r>
              <a:rPr lang="zh-CN" altLang="en-US" sz="2000" b="1" dirty="0">
                <a:latin typeface="Times New Roman"/>
                <a:cs typeface="Times New Roman"/>
              </a:rPr>
              <a:t>大数据</a:t>
            </a:r>
            <a:r>
              <a:rPr lang="en-US" altLang="zh-CN" sz="2000" b="1" dirty="0">
                <a:latin typeface="Times New Roman"/>
                <a:cs typeface="Times New Roman"/>
              </a:rPr>
              <a:t>(Big</a:t>
            </a:r>
            <a:r>
              <a:rPr lang="zh-CN" altLang="en-US" sz="2000" b="1" dirty="0">
                <a:latin typeface="Times New Roman"/>
                <a:cs typeface="Times New Roman"/>
              </a:rPr>
              <a:t> </a:t>
            </a:r>
            <a:r>
              <a:rPr lang="en-US" altLang="zh-CN" sz="2000" b="1" dirty="0">
                <a:latin typeface="Times New Roman"/>
                <a:cs typeface="Times New Roman"/>
              </a:rPr>
              <a:t>Data)”</a:t>
            </a:r>
            <a:r>
              <a:rPr lang="zh-CN" altLang="en-US" sz="2000" b="1" dirty="0">
                <a:latin typeface="Times New Roman"/>
                <a:cs typeface="Times New Roman"/>
              </a:rPr>
              <a:t> </a:t>
            </a:r>
            <a:r>
              <a:rPr lang="en-US" altLang="zh-CN" sz="2000" b="1" dirty="0">
                <a:latin typeface="Times New Roman"/>
                <a:cs typeface="Times New Roman"/>
              </a:rPr>
              <a:t>and</a:t>
            </a:r>
            <a:r>
              <a:rPr lang="zh-CN" altLang="en-US" sz="2000" b="1" dirty="0">
                <a:latin typeface="Times New Roman"/>
                <a:cs typeface="Times New Roman"/>
              </a:rPr>
              <a:t> “人工智能</a:t>
            </a:r>
            <a:r>
              <a:rPr lang="en-US" altLang="zh-CN" sz="2000" b="1" dirty="0">
                <a:latin typeface="Times New Roman"/>
                <a:cs typeface="Times New Roman"/>
              </a:rPr>
              <a:t>(AI)”</a:t>
            </a:r>
            <a:r>
              <a:rPr lang="zh-CN" altLang="en-US" sz="2000" b="1" dirty="0">
                <a:latin typeface="Times New Roman"/>
                <a:cs typeface="Times New Roman"/>
              </a:rPr>
              <a:t> </a:t>
            </a:r>
            <a:endParaRPr lang="en-US" altLang="zh-CN" sz="2000" b="1" dirty="0">
              <a:latin typeface="Times New Roman"/>
              <a:cs typeface="Times New Roman"/>
            </a:endParaRPr>
          </a:p>
        </p:txBody>
      </p:sp>
    </p:spTree>
    <p:extLst>
      <p:ext uri="{BB962C8B-B14F-4D97-AF65-F5344CB8AC3E}">
        <p14:creationId xmlns:p14="http://schemas.microsoft.com/office/powerpoint/2010/main" val="326568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17</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419695" y="925689"/>
            <a:ext cx="3696705" cy="1015663"/>
          </a:xfrm>
          <a:prstGeom prst="rect">
            <a:avLst/>
          </a:prstGeom>
        </p:spPr>
        <p:txBody>
          <a:bodyPr wrap="square">
            <a:spAutoFit/>
          </a:bodyPr>
          <a:lstStyle/>
          <a:p>
            <a:r>
              <a:rPr lang="zh-CN" altLang="en-US" sz="2000" b="1" dirty="0">
                <a:solidFill>
                  <a:srgbClr val="C00000"/>
                </a:solidFill>
                <a:latin typeface="Times New Roman"/>
                <a:cs typeface="Times New Roman"/>
              </a:rPr>
              <a:t>无向图</a:t>
            </a:r>
            <a:endParaRPr lang="en-US" altLang="zh-CN" sz="2000" b="1" dirty="0">
              <a:solidFill>
                <a:srgbClr val="C00000"/>
              </a:solidFill>
              <a:latin typeface="Times New Roman"/>
              <a:cs typeface="Times New Roman"/>
            </a:endParaRPr>
          </a:p>
          <a:p>
            <a:pPr marL="342900" indent="-342900">
              <a:buFont typeface="Arial" panose="020B0604020202020204" pitchFamily="34" charset="0"/>
              <a:buChar char="•"/>
            </a:pPr>
            <a:r>
              <a:rPr lang="zh-CN" altLang="en-US" sz="2000" b="1" dirty="0">
                <a:solidFill>
                  <a:schemeClr val="accent1"/>
                </a:solidFill>
                <a:latin typeface="Times New Roman"/>
                <a:cs typeface="Times New Roman"/>
              </a:rPr>
              <a:t>连接关系</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 无向的 </a:t>
            </a:r>
            <a:endParaRPr lang="en-US" altLang="zh-CN" sz="2000" b="1" dirty="0">
              <a:solidFill>
                <a:schemeClr val="accent1"/>
              </a:solidFill>
              <a:latin typeface="Times New Roman"/>
              <a:cs typeface="Times New Roman"/>
            </a:endParaRPr>
          </a:p>
          <a:p>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对称的 </a:t>
            </a:r>
            <a:r>
              <a:rPr lang="en-US" altLang="zh-CN" sz="2000" b="1" dirty="0">
                <a:solidFill>
                  <a:schemeClr val="accent1"/>
                </a:solidFill>
                <a:latin typeface="Times New Roman"/>
                <a:cs typeface="Times New Roman"/>
              </a:rPr>
              <a:t>)</a:t>
            </a:r>
          </a:p>
        </p:txBody>
      </p:sp>
      <p:sp>
        <p:nvSpPr>
          <p:cNvPr id="7" name="椭圆 6">
            <a:extLst>
              <a:ext uri="{FF2B5EF4-FFF2-40B4-BE49-F238E27FC236}">
                <a16:creationId xmlns:a16="http://schemas.microsoft.com/office/drawing/2014/main" id="{F24BB085-45D2-D94B-BAF9-BA63B3FD2425}"/>
              </a:ext>
            </a:extLst>
          </p:cNvPr>
          <p:cNvSpPr/>
          <p:nvPr/>
        </p:nvSpPr>
        <p:spPr>
          <a:xfrm>
            <a:off x="848336" y="233635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a:extLst>
              <a:ext uri="{FF2B5EF4-FFF2-40B4-BE49-F238E27FC236}">
                <a16:creationId xmlns:a16="http://schemas.microsoft.com/office/drawing/2014/main" id="{887BE9A2-5325-B443-9691-E58B6226BA8C}"/>
              </a:ext>
            </a:extLst>
          </p:cNvPr>
          <p:cNvSpPr/>
          <p:nvPr/>
        </p:nvSpPr>
        <p:spPr>
          <a:xfrm>
            <a:off x="2118158" y="194533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a:extLst>
              <a:ext uri="{FF2B5EF4-FFF2-40B4-BE49-F238E27FC236}">
                <a16:creationId xmlns:a16="http://schemas.microsoft.com/office/drawing/2014/main" id="{F807686F-A92F-404A-96FC-A5CABB49CC67}"/>
              </a:ext>
            </a:extLst>
          </p:cNvPr>
          <p:cNvSpPr/>
          <p:nvPr/>
        </p:nvSpPr>
        <p:spPr>
          <a:xfrm>
            <a:off x="848336" y="3822251"/>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D8855E0B-D7DB-1B43-BEA9-3988306C6259}"/>
              </a:ext>
            </a:extLst>
          </p:cNvPr>
          <p:cNvSpPr/>
          <p:nvPr/>
        </p:nvSpPr>
        <p:spPr>
          <a:xfrm>
            <a:off x="1560395" y="305947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8D68DC59-0661-E249-A9F3-178A44631041}"/>
              </a:ext>
            </a:extLst>
          </p:cNvPr>
          <p:cNvSpPr/>
          <p:nvPr/>
        </p:nvSpPr>
        <p:spPr>
          <a:xfrm>
            <a:off x="2614155" y="302545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2">
            <a:extLst>
              <a:ext uri="{FF2B5EF4-FFF2-40B4-BE49-F238E27FC236}">
                <a16:creationId xmlns:a16="http://schemas.microsoft.com/office/drawing/2014/main" id="{23EA8505-5C21-B14B-A812-C2C0F009D5D6}"/>
              </a:ext>
            </a:extLst>
          </p:cNvPr>
          <p:cNvCxnSpPr>
            <a:stCxn id="7" idx="6"/>
            <a:endCxn id="9" idx="2"/>
          </p:cNvCxnSpPr>
          <p:nvPr/>
        </p:nvCxnSpPr>
        <p:spPr>
          <a:xfrm flipV="1">
            <a:off x="1243752" y="2130682"/>
            <a:ext cx="874406" cy="39102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3">
            <a:extLst>
              <a:ext uri="{FF2B5EF4-FFF2-40B4-BE49-F238E27FC236}">
                <a16:creationId xmlns:a16="http://schemas.microsoft.com/office/drawing/2014/main" id="{495B54FA-18C8-4949-ABD6-4779725C9666}"/>
              </a:ext>
            </a:extLst>
          </p:cNvPr>
          <p:cNvCxnSpPr>
            <a:stCxn id="7" idx="5"/>
            <a:endCxn id="12" idx="1"/>
          </p:cNvCxnSpPr>
          <p:nvPr/>
        </p:nvCxnSpPr>
        <p:spPr>
          <a:xfrm>
            <a:off x="1185844" y="2652767"/>
            <a:ext cx="432458" cy="46099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E3898858-E146-614E-AA95-67ABBDABEF9F}"/>
              </a:ext>
            </a:extLst>
          </p:cNvPr>
          <p:cNvCxnSpPr>
            <a:stCxn id="12" idx="3"/>
            <a:endCxn id="11" idx="7"/>
          </p:cNvCxnSpPr>
          <p:nvPr/>
        </p:nvCxnSpPr>
        <p:spPr>
          <a:xfrm flipH="1">
            <a:off x="1185844" y="3375889"/>
            <a:ext cx="432458" cy="50065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5">
            <a:extLst>
              <a:ext uri="{FF2B5EF4-FFF2-40B4-BE49-F238E27FC236}">
                <a16:creationId xmlns:a16="http://schemas.microsoft.com/office/drawing/2014/main" id="{7D0A2B3C-74DD-F24B-93EC-F5BF3330247B}"/>
              </a:ext>
            </a:extLst>
          </p:cNvPr>
          <p:cNvCxnSpPr>
            <a:stCxn id="7" idx="4"/>
            <a:endCxn id="11" idx="0"/>
          </p:cNvCxnSpPr>
          <p:nvPr/>
        </p:nvCxnSpPr>
        <p:spPr>
          <a:xfrm flipH="1">
            <a:off x="1046044" y="2707055"/>
            <a:ext cx="1" cy="111519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3146BF6C-8DB8-114A-8E40-31D4F3D47295}"/>
              </a:ext>
            </a:extLst>
          </p:cNvPr>
          <p:cNvCxnSpPr>
            <a:stCxn id="9" idx="5"/>
            <a:endCxn id="13" idx="0"/>
          </p:cNvCxnSpPr>
          <p:nvPr/>
        </p:nvCxnSpPr>
        <p:spPr>
          <a:xfrm>
            <a:off x="2455667" y="2261744"/>
            <a:ext cx="356197" cy="76370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FB2F35D-9F4D-3B4E-8CA2-133E8C323AA0}"/>
              </a:ext>
            </a:extLst>
          </p:cNvPr>
          <p:cNvSpPr/>
          <p:nvPr/>
        </p:nvSpPr>
        <p:spPr>
          <a:xfrm>
            <a:off x="525863" y="4344966"/>
            <a:ext cx="3694445" cy="646331"/>
          </a:xfrm>
          <a:prstGeom prst="rect">
            <a:avLst/>
          </a:prstGeom>
        </p:spPr>
        <p:txBody>
          <a:bodyPr wrap="square">
            <a:spAutoFit/>
          </a:bodyPr>
          <a:lstStyle/>
          <a:p>
            <a:r>
              <a:rPr lang="zh-CN" altLang="en-US" b="1" dirty="0">
                <a:solidFill>
                  <a:schemeClr val="accent1"/>
                </a:solidFill>
                <a:latin typeface="Times New Roman"/>
                <a:cs typeface="Times New Roman"/>
              </a:rPr>
              <a:t>例如</a:t>
            </a:r>
            <a:r>
              <a:rPr lang="en-US" altLang="zh-CN" b="1" dirty="0">
                <a:solidFill>
                  <a:schemeClr val="accent1"/>
                </a:solidFill>
                <a:latin typeface="Times New Roman"/>
                <a:cs typeface="Times New Roman"/>
              </a:rPr>
              <a:t>:</a:t>
            </a:r>
            <a:r>
              <a:rPr lang="zh-CN" altLang="en-US" b="1" dirty="0">
                <a:solidFill>
                  <a:schemeClr val="accent1"/>
                </a:solidFill>
                <a:latin typeface="Times New Roman"/>
                <a:cs typeface="Times New Roman"/>
              </a:rPr>
              <a:t>   </a:t>
            </a:r>
            <a:r>
              <a:rPr lang="zh-CN" altLang="en-US" b="1" dirty="0">
                <a:latin typeface="Times New Roman"/>
                <a:cs typeface="Times New Roman"/>
              </a:rPr>
              <a:t>合作网络；</a:t>
            </a:r>
            <a:endParaRPr lang="en-US" altLang="zh-CN" b="1" dirty="0">
              <a:latin typeface="Times New Roman"/>
              <a:cs typeface="Times New Roman"/>
            </a:endParaRPr>
          </a:p>
          <a:p>
            <a:r>
              <a:rPr lang="zh-CN" altLang="en-US" b="1" dirty="0">
                <a:latin typeface="Times New Roman"/>
                <a:cs typeface="Times New Roman"/>
              </a:rPr>
              <a:t>             微信上的好友关系</a:t>
            </a:r>
            <a:endParaRPr lang="en-US" altLang="zh-CN" b="1" dirty="0">
              <a:latin typeface="Times New Roman"/>
              <a:cs typeface="Times New Roman"/>
            </a:endParaRPr>
          </a:p>
        </p:txBody>
      </p:sp>
      <p:sp>
        <p:nvSpPr>
          <p:cNvPr id="19" name="矩形 18">
            <a:extLst>
              <a:ext uri="{FF2B5EF4-FFF2-40B4-BE49-F238E27FC236}">
                <a16:creationId xmlns:a16="http://schemas.microsoft.com/office/drawing/2014/main" id="{1B93B3B2-3BD5-E14D-9937-82682476C5E3}"/>
              </a:ext>
            </a:extLst>
          </p:cNvPr>
          <p:cNvSpPr/>
          <p:nvPr/>
        </p:nvSpPr>
        <p:spPr>
          <a:xfrm>
            <a:off x="5232242" y="982299"/>
            <a:ext cx="3696705" cy="1015663"/>
          </a:xfrm>
          <a:prstGeom prst="rect">
            <a:avLst/>
          </a:prstGeom>
        </p:spPr>
        <p:txBody>
          <a:bodyPr wrap="square">
            <a:spAutoFit/>
          </a:bodyPr>
          <a:lstStyle/>
          <a:p>
            <a:r>
              <a:rPr lang="zh-CN" altLang="en-US" sz="2000" b="1" dirty="0">
                <a:solidFill>
                  <a:srgbClr val="C00000"/>
                </a:solidFill>
                <a:latin typeface="Times New Roman"/>
                <a:cs typeface="Times New Roman"/>
              </a:rPr>
              <a:t>有向图</a:t>
            </a:r>
            <a:endParaRPr lang="en-US" altLang="zh-CN" sz="2000" b="1" dirty="0">
              <a:solidFill>
                <a:srgbClr val="C00000"/>
              </a:solidFill>
              <a:latin typeface="Times New Roman"/>
              <a:cs typeface="Times New Roman"/>
            </a:endParaRPr>
          </a:p>
          <a:p>
            <a:pPr marL="342900" indent="-342900">
              <a:buFont typeface="Arial" panose="020B0604020202020204" pitchFamily="34" charset="0"/>
              <a:buChar char="•"/>
            </a:pPr>
            <a:r>
              <a:rPr lang="zh-CN" altLang="en-US" sz="2000" b="1" dirty="0">
                <a:solidFill>
                  <a:schemeClr val="accent1"/>
                </a:solidFill>
                <a:latin typeface="Times New Roman"/>
                <a:cs typeface="Times New Roman"/>
              </a:rPr>
              <a:t>连接关系</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有向的</a:t>
            </a:r>
            <a:endParaRPr lang="en-US" altLang="zh-CN" sz="2000" b="1" dirty="0">
              <a:solidFill>
                <a:schemeClr val="accent1"/>
              </a:solidFill>
              <a:latin typeface="Times New Roman"/>
              <a:cs typeface="Times New Roman"/>
            </a:endParaRPr>
          </a:p>
          <a:p>
            <a:r>
              <a:rPr lang="zh-CN" altLang="en-US" sz="2000" b="1" dirty="0">
                <a:solidFill>
                  <a:schemeClr val="accent1"/>
                </a:solidFill>
                <a:latin typeface="Times New Roman"/>
                <a:cs typeface="Times New Roman"/>
              </a:rPr>
              <a:t>     </a:t>
            </a:r>
            <a:endParaRPr lang="en-US" altLang="zh-CN" sz="2000" b="1" dirty="0">
              <a:solidFill>
                <a:schemeClr val="accent1"/>
              </a:solidFill>
              <a:latin typeface="Times New Roman"/>
              <a:cs typeface="Times New Roman"/>
            </a:endParaRPr>
          </a:p>
        </p:txBody>
      </p:sp>
      <p:sp>
        <p:nvSpPr>
          <p:cNvPr id="20" name="椭圆 19">
            <a:extLst>
              <a:ext uri="{FF2B5EF4-FFF2-40B4-BE49-F238E27FC236}">
                <a16:creationId xmlns:a16="http://schemas.microsoft.com/office/drawing/2014/main" id="{43299C60-BBA1-4F45-9FDA-604C6A95DBC4}"/>
              </a:ext>
            </a:extLst>
          </p:cNvPr>
          <p:cNvSpPr/>
          <p:nvPr/>
        </p:nvSpPr>
        <p:spPr>
          <a:xfrm>
            <a:off x="5556975" y="235300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F54504B4-C0B7-EB4F-A6AD-2FD0EA2360CD}"/>
              </a:ext>
            </a:extLst>
          </p:cNvPr>
          <p:cNvSpPr/>
          <p:nvPr/>
        </p:nvSpPr>
        <p:spPr>
          <a:xfrm>
            <a:off x="6826797" y="196198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BF67F822-3B9A-CA4B-8F51-A0E67FA24409}"/>
              </a:ext>
            </a:extLst>
          </p:cNvPr>
          <p:cNvSpPr/>
          <p:nvPr/>
        </p:nvSpPr>
        <p:spPr>
          <a:xfrm>
            <a:off x="4661702" y="283369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FF03A6C6-AD38-A042-B0BA-C0360EA88CAB}"/>
              </a:ext>
            </a:extLst>
          </p:cNvPr>
          <p:cNvSpPr/>
          <p:nvPr/>
        </p:nvSpPr>
        <p:spPr>
          <a:xfrm>
            <a:off x="6162933" y="304234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E00CE55B-03F9-2845-96ED-CB6713F27AC1}"/>
              </a:ext>
            </a:extLst>
          </p:cNvPr>
          <p:cNvSpPr/>
          <p:nvPr/>
        </p:nvSpPr>
        <p:spPr>
          <a:xfrm>
            <a:off x="7322794" y="304210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12">
            <a:extLst>
              <a:ext uri="{FF2B5EF4-FFF2-40B4-BE49-F238E27FC236}">
                <a16:creationId xmlns:a16="http://schemas.microsoft.com/office/drawing/2014/main" id="{AA69B6B4-DB8A-8E43-9903-F18DF467AC9E}"/>
              </a:ext>
            </a:extLst>
          </p:cNvPr>
          <p:cNvCxnSpPr>
            <a:cxnSpLocks/>
            <a:stCxn id="20" idx="7"/>
            <a:endCxn id="21" idx="2"/>
          </p:cNvCxnSpPr>
          <p:nvPr/>
        </p:nvCxnSpPr>
        <p:spPr>
          <a:xfrm flipV="1">
            <a:off x="5894484" y="2147334"/>
            <a:ext cx="932313" cy="25995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13">
            <a:extLst>
              <a:ext uri="{FF2B5EF4-FFF2-40B4-BE49-F238E27FC236}">
                <a16:creationId xmlns:a16="http://schemas.microsoft.com/office/drawing/2014/main" id="{D5A8E83E-1876-9641-BBBD-42FCE5DA34CD}"/>
              </a:ext>
            </a:extLst>
          </p:cNvPr>
          <p:cNvCxnSpPr>
            <a:stCxn id="20" idx="5"/>
            <a:endCxn id="23" idx="1"/>
          </p:cNvCxnSpPr>
          <p:nvPr/>
        </p:nvCxnSpPr>
        <p:spPr>
          <a:xfrm>
            <a:off x="5894484" y="2669419"/>
            <a:ext cx="326356" cy="42721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14">
            <a:extLst>
              <a:ext uri="{FF2B5EF4-FFF2-40B4-BE49-F238E27FC236}">
                <a16:creationId xmlns:a16="http://schemas.microsoft.com/office/drawing/2014/main" id="{881EC7E0-9A9F-6243-95CE-F2C4B12F31DB}"/>
              </a:ext>
            </a:extLst>
          </p:cNvPr>
          <p:cNvCxnSpPr>
            <a:cxnSpLocks/>
            <a:stCxn id="23" idx="2"/>
            <a:endCxn id="22" idx="6"/>
          </p:cNvCxnSpPr>
          <p:nvPr/>
        </p:nvCxnSpPr>
        <p:spPr>
          <a:xfrm flipH="1" flipV="1">
            <a:off x="5057118" y="3019044"/>
            <a:ext cx="1105815" cy="20865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15">
            <a:extLst>
              <a:ext uri="{FF2B5EF4-FFF2-40B4-BE49-F238E27FC236}">
                <a16:creationId xmlns:a16="http://schemas.microsoft.com/office/drawing/2014/main" id="{A2C0F6E9-F1F5-1842-8A7A-796ECA971D85}"/>
              </a:ext>
            </a:extLst>
          </p:cNvPr>
          <p:cNvCxnSpPr>
            <a:cxnSpLocks/>
            <a:stCxn id="20" idx="2"/>
            <a:endCxn id="22" idx="7"/>
          </p:cNvCxnSpPr>
          <p:nvPr/>
        </p:nvCxnSpPr>
        <p:spPr>
          <a:xfrm flipH="1">
            <a:off x="4999211" y="2538356"/>
            <a:ext cx="557764" cy="349624"/>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16">
            <a:extLst>
              <a:ext uri="{FF2B5EF4-FFF2-40B4-BE49-F238E27FC236}">
                <a16:creationId xmlns:a16="http://schemas.microsoft.com/office/drawing/2014/main" id="{AAB42C1F-FDEF-9644-A0EE-491368ABE4B9}"/>
              </a:ext>
            </a:extLst>
          </p:cNvPr>
          <p:cNvCxnSpPr>
            <a:stCxn id="21" idx="5"/>
            <a:endCxn id="24" idx="0"/>
          </p:cNvCxnSpPr>
          <p:nvPr/>
        </p:nvCxnSpPr>
        <p:spPr>
          <a:xfrm>
            <a:off x="7164306" y="2278396"/>
            <a:ext cx="356197" cy="763706"/>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F75D29E9-61DD-DB43-B5EC-311EE3FF2016}"/>
              </a:ext>
            </a:extLst>
          </p:cNvPr>
          <p:cNvSpPr/>
          <p:nvPr/>
        </p:nvSpPr>
        <p:spPr>
          <a:xfrm>
            <a:off x="4999211" y="4024557"/>
            <a:ext cx="4069093" cy="923330"/>
          </a:xfrm>
          <a:prstGeom prst="rect">
            <a:avLst/>
          </a:prstGeom>
        </p:spPr>
        <p:txBody>
          <a:bodyPr wrap="square">
            <a:spAutoFit/>
          </a:bodyPr>
          <a:lstStyle/>
          <a:p>
            <a:r>
              <a:rPr lang="zh-CN" altLang="en-US" b="1" dirty="0">
                <a:solidFill>
                  <a:schemeClr val="accent1"/>
                </a:solidFill>
                <a:latin typeface="Times New Roman"/>
                <a:cs typeface="Times New Roman"/>
              </a:rPr>
              <a:t>例如</a:t>
            </a:r>
            <a:r>
              <a:rPr lang="en-US" altLang="zh-CN" b="1" dirty="0">
                <a:solidFill>
                  <a:schemeClr val="accent1"/>
                </a:solidFill>
                <a:latin typeface="Times New Roman"/>
                <a:cs typeface="Times New Roman"/>
              </a:rPr>
              <a:t>:</a:t>
            </a:r>
            <a:r>
              <a:rPr lang="zh-CN" altLang="en-US" b="1" dirty="0">
                <a:solidFill>
                  <a:schemeClr val="accent1"/>
                </a:solidFill>
                <a:latin typeface="Times New Roman"/>
                <a:cs typeface="Times New Roman"/>
              </a:rPr>
              <a:t>   </a:t>
            </a:r>
            <a:r>
              <a:rPr lang="zh-CN" altLang="en-US" b="1" dirty="0">
                <a:latin typeface="Times New Roman"/>
                <a:cs typeface="Times New Roman"/>
              </a:rPr>
              <a:t> 通讯网络  </a:t>
            </a:r>
            <a:endParaRPr lang="en-US" altLang="zh-CN" b="1" dirty="0">
              <a:latin typeface="Times New Roman"/>
              <a:cs typeface="Times New Roman"/>
            </a:endParaRPr>
          </a:p>
          <a:p>
            <a:r>
              <a:rPr lang="zh-CN" altLang="en-US" b="1" dirty="0">
                <a:latin typeface="Times New Roman"/>
                <a:cs typeface="Times New Roman"/>
              </a:rPr>
              <a:t>             微博中的“关注”关系</a:t>
            </a:r>
            <a:endParaRPr lang="en-US" altLang="zh-CN" b="1" dirty="0">
              <a:latin typeface="Times New Roman"/>
              <a:cs typeface="Times New Roman"/>
            </a:endParaRPr>
          </a:p>
          <a:p>
            <a:r>
              <a:rPr lang="zh-CN" altLang="en-US" b="1" dirty="0">
                <a:latin typeface="Times New Roman"/>
                <a:cs typeface="Times New Roman"/>
              </a:rPr>
              <a:t>             电话呼叫网络</a:t>
            </a:r>
            <a:endParaRPr lang="en-US" altLang="zh-CN" b="1" dirty="0">
              <a:latin typeface="Times New Roman"/>
              <a:cs typeface="Times New Roman"/>
            </a:endParaRPr>
          </a:p>
        </p:txBody>
      </p:sp>
      <p:cxnSp>
        <p:nvCxnSpPr>
          <p:cNvPr id="39" name="直接连接符 12">
            <a:extLst>
              <a:ext uri="{FF2B5EF4-FFF2-40B4-BE49-F238E27FC236}">
                <a16:creationId xmlns:a16="http://schemas.microsoft.com/office/drawing/2014/main" id="{B2974833-8B2E-C84F-A24B-464902502716}"/>
              </a:ext>
            </a:extLst>
          </p:cNvPr>
          <p:cNvCxnSpPr>
            <a:cxnSpLocks/>
            <a:stCxn id="23" idx="6"/>
            <a:endCxn id="24" idx="2"/>
          </p:cNvCxnSpPr>
          <p:nvPr/>
        </p:nvCxnSpPr>
        <p:spPr>
          <a:xfrm flipV="1">
            <a:off x="6558349" y="3227454"/>
            <a:ext cx="764445" cy="243"/>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49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18</a:t>
            </a:fld>
            <a:endParaRPr kumimoji="1" lang="zh-CN" altLang="en-US"/>
          </a:p>
        </p:txBody>
      </p:sp>
      <p:sp>
        <p:nvSpPr>
          <p:cNvPr id="7" name="椭圆 6">
            <a:extLst>
              <a:ext uri="{FF2B5EF4-FFF2-40B4-BE49-F238E27FC236}">
                <a16:creationId xmlns:a16="http://schemas.microsoft.com/office/drawing/2014/main" id="{DE6766B8-0319-0043-B027-551E48836533}"/>
              </a:ext>
            </a:extLst>
          </p:cNvPr>
          <p:cNvSpPr/>
          <p:nvPr/>
        </p:nvSpPr>
        <p:spPr>
          <a:xfrm>
            <a:off x="581050" y="133754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a:extLst>
              <a:ext uri="{FF2B5EF4-FFF2-40B4-BE49-F238E27FC236}">
                <a16:creationId xmlns:a16="http://schemas.microsoft.com/office/drawing/2014/main" id="{F0D5D1C7-1086-CD4F-8F91-70D822A19925}"/>
              </a:ext>
            </a:extLst>
          </p:cNvPr>
          <p:cNvSpPr/>
          <p:nvPr/>
        </p:nvSpPr>
        <p:spPr>
          <a:xfrm>
            <a:off x="1850872" y="108720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a:extLst>
              <a:ext uri="{FF2B5EF4-FFF2-40B4-BE49-F238E27FC236}">
                <a16:creationId xmlns:a16="http://schemas.microsoft.com/office/drawing/2014/main" id="{013A37FE-2329-A84B-813C-34EE4EC0ABE4}"/>
              </a:ext>
            </a:extLst>
          </p:cNvPr>
          <p:cNvSpPr/>
          <p:nvPr/>
        </p:nvSpPr>
        <p:spPr>
          <a:xfrm>
            <a:off x="581050" y="238734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F97EDB0F-36F3-0244-98E1-29FD27FF0588}"/>
              </a:ext>
            </a:extLst>
          </p:cNvPr>
          <p:cNvSpPr/>
          <p:nvPr/>
        </p:nvSpPr>
        <p:spPr>
          <a:xfrm>
            <a:off x="1293109" y="1877788"/>
            <a:ext cx="395416" cy="370703"/>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7BC267E9-51F5-414A-BAA0-7B6FA62C8ADC}"/>
              </a:ext>
            </a:extLst>
          </p:cNvPr>
          <p:cNvSpPr/>
          <p:nvPr/>
        </p:nvSpPr>
        <p:spPr>
          <a:xfrm>
            <a:off x="2220259" y="1994042"/>
            <a:ext cx="395416" cy="4077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2">
            <a:extLst>
              <a:ext uri="{FF2B5EF4-FFF2-40B4-BE49-F238E27FC236}">
                <a16:creationId xmlns:a16="http://schemas.microsoft.com/office/drawing/2014/main" id="{CB0BD127-90BE-CC43-8CF0-E28FD6EF8307}"/>
              </a:ext>
            </a:extLst>
          </p:cNvPr>
          <p:cNvCxnSpPr>
            <a:stCxn id="7" idx="6"/>
            <a:endCxn id="9" idx="2"/>
          </p:cNvCxnSpPr>
          <p:nvPr/>
        </p:nvCxnSpPr>
        <p:spPr>
          <a:xfrm flipV="1">
            <a:off x="976466" y="1272556"/>
            <a:ext cx="874406" cy="25034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3">
            <a:extLst>
              <a:ext uri="{FF2B5EF4-FFF2-40B4-BE49-F238E27FC236}">
                <a16:creationId xmlns:a16="http://schemas.microsoft.com/office/drawing/2014/main" id="{88F88B3C-9148-2248-88BC-D6D205ED8DB4}"/>
              </a:ext>
            </a:extLst>
          </p:cNvPr>
          <p:cNvCxnSpPr>
            <a:stCxn id="7" idx="5"/>
            <a:endCxn id="12" idx="1"/>
          </p:cNvCxnSpPr>
          <p:nvPr/>
        </p:nvCxnSpPr>
        <p:spPr>
          <a:xfrm>
            <a:off x="918559" y="1653962"/>
            <a:ext cx="432457" cy="27811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1FD6BF12-238D-AC43-ABA8-B6F2B407271E}"/>
              </a:ext>
            </a:extLst>
          </p:cNvPr>
          <p:cNvCxnSpPr>
            <a:stCxn id="12" idx="3"/>
            <a:endCxn id="11" idx="7"/>
          </p:cNvCxnSpPr>
          <p:nvPr/>
        </p:nvCxnSpPr>
        <p:spPr>
          <a:xfrm flipH="1">
            <a:off x="918559" y="2194203"/>
            <a:ext cx="432457" cy="247429"/>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5">
            <a:extLst>
              <a:ext uri="{FF2B5EF4-FFF2-40B4-BE49-F238E27FC236}">
                <a16:creationId xmlns:a16="http://schemas.microsoft.com/office/drawing/2014/main" id="{5E657218-2FBC-1247-B135-1605C5913FDE}"/>
              </a:ext>
            </a:extLst>
          </p:cNvPr>
          <p:cNvCxnSpPr>
            <a:stCxn id="7" idx="4"/>
            <a:endCxn id="11" idx="0"/>
          </p:cNvCxnSpPr>
          <p:nvPr/>
        </p:nvCxnSpPr>
        <p:spPr>
          <a:xfrm>
            <a:off x="778758" y="1708250"/>
            <a:ext cx="0" cy="67909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D5B95246-68AF-6949-9F95-C2E0FFC5851C}"/>
              </a:ext>
            </a:extLst>
          </p:cNvPr>
          <p:cNvCxnSpPr>
            <a:stCxn id="9" idx="5"/>
            <a:endCxn id="13" idx="0"/>
          </p:cNvCxnSpPr>
          <p:nvPr/>
        </p:nvCxnSpPr>
        <p:spPr>
          <a:xfrm>
            <a:off x="2188381" y="1403619"/>
            <a:ext cx="229586" cy="59042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58F1AA6-B22E-3649-A496-1A3BAC3D5796}"/>
              </a:ext>
            </a:extLst>
          </p:cNvPr>
          <p:cNvSpPr txBox="1"/>
          <p:nvPr/>
        </p:nvSpPr>
        <p:spPr>
          <a:xfrm>
            <a:off x="1558733" y="2072300"/>
            <a:ext cx="499856" cy="369332"/>
          </a:xfrm>
          <a:prstGeom prst="rect">
            <a:avLst/>
          </a:prstGeom>
          <a:noFill/>
        </p:spPr>
        <p:txBody>
          <a:bodyPr wrap="square" rtlCol="0">
            <a:spAutoFit/>
          </a:bodyPr>
          <a:lstStyle/>
          <a:p>
            <a:r>
              <a:rPr kumimoji="1" lang="en-US" altLang="zh-CN" dirty="0"/>
              <a:t>A</a:t>
            </a:r>
            <a:endParaRPr kumimoji="1" lang="zh-CN"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5A8FF4E-677F-FB42-AEC9-B4B148875477}"/>
                  </a:ext>
                </a:extLst>
              </p:cNvPr>
              <p:cNvSpPr/>
              <p:nvPr/>
            </p:nvSpPr>
            <p:spPr>
              <a:xfrm>
                <a:off x="3227036" y="985044"/>
                <a:ext cx="5593407" cy="1502655"/>
              </a:xfrm>
              <a:prstGeom prst="rect">
                <a:avLst/>
              </a:prstGeom>
            </p:spPr>
            <p:txBody>
              <a:bodyPr wrap="square">
                <a:spAutoFit/>
              </a:bodyPr>
              <a:lstStyle/>
              <a:p>
                <a:r>
                  <a:rPr lang="zh-CN" altLang="en-US" sz="2000" b="1" dirty="0">
                    <a:solidFill>
                      <a:srgbClr val="C00000"/>
                    </a:solidFill>
                    <a:latin typeface="Times New Roman"/>
                    <a:cs typeface="Times New Roman"/>
                  </a:rPr>
                  <a:t>顶点度数</a:t>
                </a:r>
                <a:r>
                  <a:rPr lang="en-US" altLang="zh-CN" sz="2000" b="1" dirty="0">
                    <a:solidFill>
                      <a:srgbClr val="C00000"/>
                    </a:solidFill>
                    <a:latin typeface="Times New Roman"/>
                    <a:cs typeface="Times New Roman"/>
                  </a:rPr>
                  <a:t>,</a:t>
                </a:r>
                <a:r>
                  <a:rPr lang="zh-CN" altLang="en-US" sz="2000" b="1" dirty="0">
                    <a:solidFill>
                      <a:srgbClr val="C00000"/>
                    </a:solidFill>
                    <a:latin typeface="Times New Roman"/>
                    <a:cs typeface="Times New Roman"/>
                  </a:rPr>
                  <a:t> </a:t>
                </a:r>
                <a:r>
                  <a:rPr lang="en-US" altLang="zh-CN" sz="2000" b="1" dirty="0">
                    <a:solidFill>
                      <a:srgbClr val="C00000"/>
                    </a:solidFill>
                    <a:latin typeface="Times New Roman"/>
                    <a:cs typeface="Times New Roman"/>
                  </a:rPr>
                  <a:t>degree(v):</a:t>
                </a:r>
                <a:r>
                  <a:rPr lang="zh-CN" altLang="en-US" sz="2000" b="1" dirty="0">
                    <a:solidFill>
                      <a:srgbClr val="C00000"/>
                    </a:solidFill>
                    <a:latin typeface="Times New Roman"/>
                    <a:cs typeface="Times New Roman"/>
                  </a:rPr>
                  <a:t>  </a:t>
                </a:r>
                <a:r>
                  <a:rPr lang="zh-CN" altLang="en-US" sz="2000" b="1" dirty="0">
                    <a:latin typeface="Times New Roman"/>
                    <a:cs typeface="Times New Roman"/>
                  </a:rPr>
                  <a:t>顶点</a:t>
                </a:r>
                <a:r>
                  <a:rPr lang="en-US" altLang="zh-CN" sz="2000" b="1" dirty="0">
                    <a:latin typeface="Times New Roman"/>
                    <a:cs typeface="Times New Roman"/>
                  </a:rPr>
                  <a:t>v</a:t>
                </a:r>
                <a:r>
                  <a:rPr lang="zh-CN" altLang="en-US" sz="2000" b="1" dirty="0">
                    <a:latin typeface="Times New Roman"/>
                    <a:cs typeface="Times New Roman"/>
                  </a:rPr>
                  <a:t>的连接边数目</a:t>
                </a:r>
                <a:r>
                  <a:rPr lang="en-US" altLang="zh-CN" sz="2000" b="1" dirty="0">
                    <a:latin typeface="Times New Roman"/>
                    <a:cs typeface="Times New Roman"/>
                  </a:rPr>
                  <a:t>.</a:t>
                </a:r>
              </a:p>
              <a:p>
                <a:r>
                  <a:rPr lang="zh-CN" altLang="en-US" sz="2000" b="1" dirty="0">
                    <a:latin typeface="Times New Roman"/>
                    <a:cs typeface="Times New Roman"/>
                  </a:rPr>
                  <a:t>  </a:t>
                </a:r>
                <a:endParaRPr lang="en-US" altLang="zh-CN" sz="2000" b="1" dirty="0">
                  <a:latin typeface="Times New Roman"/>
                  <a:cs typeface="Times New Roman"/>
                </a:endParaRPr>
              </a:p>
              <a:p>
                <a:pPr/>
                <a14:m>
                  <m:oMathPara xmlns:m="http://schemas.openxmlformats.org/officeDocument/2006/math">
                    <m:oMathParaPr>
                      <m:jc m:val="left"/>
                    </m:oMathParaPr>
                    <m:oMath xmlns:m="http://schemas.openxmlformats.org/officeDocument/2006/math">
                      <m:r>
                        <a:rPr lang="en-US" altLang="zh-CN" sz="2000" b="1" i="1" smtClean="0">
                          <a:latin typeface="Cambria Math" panose="02040503050406030204" pitchFamily="18" charset="0"/>
                          <a:cs typeface="Times New Roman"/>
                        </a:rPr>
                        <m:t>𝒅𝒆𝒈𝒓𝒆𝒆</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𝑨</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𝟐</m:t>
                      </m:r>
                    </m:oMath>
                  </m:oMathPara>
                </a14:m>
                <a:endParaRPr lang="en-US" altLang="zh-CN" sz="2000" b="1" dirty="0">
                  <a:latin typeface="Times New Roman"/>
                  <a:cs typeface="Times New Roman"/>
                </a:endParaRPr>
              </a:p>
              <a:p>
                <a:r>
                  <a:rPr lang="en-US" altLang="zh-CN" sz="2000" b="1" dirty="0">
                    <a:cs typeface="Times New Roman"/>
                  </a:rPr>
                  <a:t>Average</a:t>
                </a:r>
                <a:r>
                  <a:rPr lang="zh-CN" altLang="en-US" sz="2000" b="1" dirty="0">
                    <a:cs typeface="Times New Roman"/>
                  </a:rPr>
                  <a:t> </a:t>
                </a:r>
                <a:r>
                  <a:rPr lang="en-US" altLang="zh-CN" sz="2000" b="1" dirty="0">
                    <a:cs typeface="Times New Roman"/>
                  </a:rPr>
                  <a:t>Degree</a:t>
                </a:r>
                <a:r>
                  <a:rPr lang="zh-CN" altLang="en-US" sz="2000" b="1" dirty="0">
                    <a:cs typeface="Times New Roman"/>
                  </a:rPr>
                  <a:t> </a:t>
                </a:r>
                <a14:m>
                  <m:oMath xmlns:m="http://schemas.openxmlformats.org/officeDocument/2006/math">
                    <m:r>
                      <a:rPr lang="en-US" altLang="zh-CN" sz="2000" b="1" i="1">
                        <a:latin typeface="Cambria Math" panose="02040503050406030204" pitchFamily="18" charset="0"/>
                        <a:cs typeface="Times New Roman"/>
                      </a:rPr>
                      <m:t>=</m:t>
                    </m:r>
                    <m:f>
                      <m:fPr>
                        <m:ctrlPr>
                          <a:rPr lang="en-US" altLang="zh-CN" sz="2000" b="1" i="1" smtClean="0">
                            <a:latin typeface="Cambria Math" panose="02040503050406030204" pitchFamily="18" charset="0"/>
                            <a:cs typeface="Times New Roman"/>
                          </a:rPr>
                        </m:ctrlPr>
                      </m:fPr>
                      <m:num>
                        <m:r>
                          <a:rPr lang="en-US" altLang="zh-CN" sz="2000" b="1" i="1" smtClean="0">
                            <a:latin typeface="Cambria Math" panose="02040503050406030204" pitchFamily="18" charset="0"/>
                            <a:cs typeface="Times New Roman"/>
                          </a:rPr>
                          <m:t>𝟐</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𝑬</m:t>
                        </m:r>
                        <m:r>
                          <a:rPr lang="en-US" altLang="zh-CN" sz="2000" b="1" i="1" smtClean="0">
                            <a:latin typeface="Cambria Math" panose="02040503050406030204" pitchFamily="18" charset="0"/>
                            <a:cs typeface="Times New Roman"/>
                          </a:rPr>
                          <m:t>|</m:t>
                        </m:r>
                      </m:num>
                      <m:den>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𝑽</m:t>
                        </m:r>
                        <m:r>
                          <a:rPr lang="en-US" altLang="zh-CN" sz="2000" b="1" i="1" smtClean="0">
                            <a:latin typeface="Cambria Math" panose="02040503050406030204" pitchFamily="18" charset="0"/>
                            <a:cs typeface="Times New Roman"/>
                          </a:rPr>
                          <m:t>|</m:t>
                        </m:r>
                      </m:den>
                    </m:f>
                    <m:r>
                      <a:rPr lang="zh-CN" altLang="en-US" sz="2000" b="1" i="1" smtClean="0">
                        <a:latin typeface="Cambria Math" panose="02040503050406030204" pitchFamily="18" charset="0"/>
                        <a:cs typeface="Times New Roman"/>
                      </a:rPr>
                      <m:t> </m:t>
                    </m:r>
                  </m:oMath>
                </a14:m>
                <a:endParaRPr lang="en-US" altLang="zh-CN" sz="2000" b="1" dirty="0">
                  <a:latin typeface="Times New Roman"/>
                  <a:cs typeface="Times New Roman"/>
                </a:endParaRPr>
              </a:p>
            </p:txBody>
          </p:sp>
        </mc:Choice>
        <mc:Fallback xmlns="">
          <p:sp>
            <p:nvSpPr>
              <p:cNvPr id="19" name="矩形 18">
                <a:extLst>
                  <a:ext uri="{FF2B5EF4-FFF2-40B4-BE49-F238E27FC236}">
                    <a16:creationId xmlns:a16="http://schemas.microsoft.com/office/drawing/2014/main" id="{E5A8FF4E-677F-FB42-AEC9-B4B148875477}"/>
                  </a:ext>
                </a:extLst>
              </p:cNvPr>
              <p:cNvSpPr>
                <a:spLocks noRot="1" noChangeAspect="1" noMove="1" noResize="1" noEditPoints="1" noAdjustHandles="1" noChangeArrowheads="1" noChangeShapeType="1" noTextEdit="1"/>
              </p:cNvSpPr>
              <p:nvPr/>
            </p:nvSpPr>
            <p:spPr>
              <a:xfrm>
                <a:off x="3227036" y="985044"/>
                <a:ext cx="5593407" cy="1502655"/>
              </a:xfrm>
              <a:prstGeom prst="rect">
                <a:avLst/>
              </a:prstGeom>
              <a:blipFill>
                <a:blip r:embed="rId3"/>
                <a:stretch>
                  <a:fillRect l="-905" t="-2521" b="-1681"/>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C3684613-DEAD-5B45-A00A-A9113D5AFFCC}"/>
              </a:ext>
            </a:extLst>
          </p:cNvPr>
          <p:cNvSpPr/>
          <p:nvPr/>
        </p:nvSpPr>
        <p:spPr>
          <a:xfrm>
            <a:off x="733450" y="344344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F17BCA18-7813-C745-966F-DF847EEE197A}"/>
              </a:ext>
            </a:extLst>
          </p:cNvPr>
          <p:cNvSpPr/>
          <p:nvPr/>
        </p:nvSpPr>
        <p:spPr>
          <a:xfrm>
            <a:off x="2003272" y="319309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5450C589-9770-1B44-81AD-A7C8CAF78111}"/>
              </a:ext>
            </a:extLst>
          </p:cNvPr>
          <p:cNvSpPr/>
          <p:nvPr/>
        </p:nvSpPr>
        <p:spPr>
          <a:xfrm>
            <a:off x="733450" y="449323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448A3A4F-D02A-8941-ABDF-74B322803880}"/>
              </a:ext>
            </a:extLst>
          </p:cNvPr>
          <p:cNvSpPr/>
          <p:nvPr/>
        </p:nvSpPr>
        <p:spPr>
          <a:xfrm>
            <a:off x="1445509" y="3983681"/>
            <a:ext cx="395416" cy="370703"/>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E1647050-EBA8-6242-AC06-4C5A08548A90}"/>
              </a:ext>
            </a:extLst>
          </p:cNvPr>
          <p:cNvSpPr/>
          <p:nvPr/>
        </p:nvSpPr>
        <p:spPr>
          <a:xfrm>
            <a:off x="2372659" y="4099935"/>
            <a:ext cx="395416" cy="4077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12">
            <a:extLst>
              <a:ext uri="{FF2B5EF4-FFF2-40B4-BE49-F238E27FC236}">
                <a16:creationId xmlns:a16="http://schemas.microsoft.com/office/drawing/2014/main" id="{F1B7731D-2BA9-3549-BE6A-286602A3997E}"/>
              </a:ext>
            </a:extLst>
          </p:cNvPr>
          <p:cNvCxnSpPr>
            <a:stCxn id="20" idx="6"/>
            <a:endCxn id="21" idx="2"/>
          </p:cNvCxnSpPr>
          <p:nvPr/>
        </p:nvCxnSpPr>
        <p:spPr>
          <a:xfrm flipV="1">
            <a:off x="1128866" y="3378449"/>
            <a:ext cx="874406" cy="25034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13">
            <a:extLst>
              <a:ext uri="{FF2B5EF4-FFF2-40B4-BE49-F238E27FC236}">
                <a16:creationId xmlns:a16="http://schemas.microsoft.com/office/drawing/2014/main" id="{E6BC72D9-5433-8C4C-B974-E50172EA0239}"/>
              </a:ext>
            </a:extLst>
          </p:cNvPr>
          <p:cNvCxnSpPr>
            <a:stCxn id="20" idx="5"/>
            <a:endCxn id="23" idx="1"/>
          </p:cNvCxnSpPr>
          <p:nvPr/>
        </p:nvCxnSpPr>
        <p:spPr>
          <a:xfrm>
            <a:off x="1070959" y="3759855"/>
            <a:ext cx="432457" cy="27811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14">
            <a:extLst>
              <a:ext uri="{FF2B5EF4-FFF2-40B4-BE49-F238E27FC236}">
                <a16:creationId xmlns:a16="http://schemas.microsoft.com/office/drawing/2014/main" id="{E533B279-FECA-214E-945D-047617C0955F}"/>
              </a:ext>
            </a:extLst>
          </p:cNvPr>
          <p:cNvCxnSpPr>
            <a:stCxn id="23" idx="3"/>
            <a:endCxn id="22" idx="7"/>
          </p:cNvCxnSpPr>
          <p:nvPr/>
        </p:nvCxnSpPr>
        <p:spPr>
          <a:xfrm flipH="1">
            <a:off x="1070959" y="4300096"/>
            <a:ext cx="432457" cy="247429"/>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15">
            <a:extLst>
              <a:ext uri="{FF2B5EF4-FFF2-40B4-BE49-F238E27FC236}">
                <a16:creationId xmlns:a16="http://schemas.microsoft.com/office/drawing/2014/main" id="{5FFE782F-5E01-704D-8ED3-CA0C2B195101}"/>
              </a:ext>
            </a:extLst>
          </p:cNvPr>
          <p:cNvCxnSpPr>
            <a:stCxn id="20" idx="4"/>
            <a:endCxn id="22" idx="0"/>
          </p:cNvCxnSpPr>
          <p:nvPr/>
        </p:nvCxnSpPr>
        <p:spPr>
          <a:xfrm>
            <a:off x="931158" y="3814143"/>
            <a:ext cx="0" cy="67909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16">
            <a:extLst>
              <a:ext uri="{FF2B5EF4-FFF2-40B4-BE49-F238E27FC236}">
                <a16:creationId xmlns:a16="http://schemas.microsoft.com/office/drawing/2014/main" id="{828984C5-6862-2C4E-A7B7-10E21564990E}"/>
              </a:ext>
            </a:extLst>
          </p:cNvPr>
          <p:cNvCxnSpPr>
            <a:stCxn id="21" idx="5"/>
            <a:endCxn id="24" idx="0"/>
          </p:cNvCxnSpPr>
          <p:nvPr/>
        </p:nvCxnSpPr>
        <p:spPr>
          <a:xfrm>
            <a:off x="2340781" y="3509512"/>
            <a:ext cx="229586" cy="59042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12E5BBD-6091-FB4B-8460-7C72F65D6710}"/>
              </a:ext>
            </a:extLst>
          </p:cNvPr>
          <p:cNvSpPr txBox="1"/>
          <p:nvPr/>
        </p:nvSpPr>
        <p:spPr>
          <a:xfrm>
            <a:off x="1711133" y="4178193"/>
            <a:ext cx="499856" cy="369332"/>
          </a:xfrm>
          <a:prstGeom prst="rect">
            <a:avLst/>
          </a:prstGeom>
          <a:noFill/>
        </p:spPr>
        <p:txBody>
          <a:bodyPr wrap="square" rtlCol="0">
            <a:spAutoFit/>
          </a:bodyPr>
          <a:lstStyle/>
          <a:p>
            <a:r>
              <a:rPr kumimoji="1" lang="en-US" altLang="zh-CN" dirty="0"/>
              <a:t>A</a:t>
            </a:r>
            <a:endParaRPr kumimoji="1" lang="zh-CN" altLang="en-US" dirty="0"/>
          </a:p>
        </p:txBody>
      </p:sp>
      <p:sp>
        <p:nvSpPr>
          <p:cNvPr id="4" name="矩形 3">
            <a:extLst>
              <a:ext uri="{FF2B5EF4-FFF2-40B4-BE49-F238E27FC236}">
                <a16:creationId xmlns:a16="http://schemas.microsoft.com/office/drawing/2014/main" id="{4F51AE66-BDF3-AE4D-A4F9-C9C5FD2B912B}"/>
              </a:ext>
            </a:extLst>
          </p:cNvPr>
          <p:cNvSpPr/>
          <p:nvPr/>
        </p:nvSpPr>
        <p:spPr>
          <a:xfrm>
            <a:off x="3313269" y="2882692"/>
            <a:ext cx="4572000" cy="1477328"/>
          </a:xfrm>
          <a:prstGeom prst="rect">
            <a:avLst/>
          </a:prstGeom>
        </p:spPr>
        <p:txBody>
          <a:bodyPr>
            <a:spAutoFit/>
          </a:bodyPr>
          <a:lstStyle/>
          <a:p>
            <a:r>
              <a:rPr lang="zh-CN" altLang="en-US" b="1" dirty="0">
                <a:latin typeface="Times New Roman"/>
                <a:cs typeface="Times New Roman"/>
              </a:rPr>
              <a:t>有向图中</a:t>
            </a:r>
            <a:r>
              <a:rPr lang="en-US" altLang="zh-CN" b="1" dirty="0">
                <a:latin typeface="Times New Roman"/>
                <a:cs typeface="Times New Roman"/>
              </a:rPr>
              <a:t>,</a:t>
            </a:r>
            <a:r>
              <a:rPr lang="zh-CN" altLang="en-US" b="1" dirty="0">
                <a:latin typeface="Times New Roman"/>
                <a:cs typeface="Times New Roman"/>
              </a:rPr>
              <a:t> 节点度数分为</a:t>
            </a:r>
            <a:r>
              <a:rPr lang="zh-CN" altLang="en-US" b="1" dirty="0">
                <a:solidFill>
                  <a:srgbClr val="C00000"/>
                </a:solidFill>
                <a:latin typeface="Times New Roman"/>
                <a:cs typeface="Times New Roman"/>
              </a:rPr>
              <a:t>入度</a:t>
            </a:r>
            <a:r>
              <a:rPr lang="zh-CN" altLang="en-US" b="1" dirty="0">
                <a:latin typeface="Times New Roman"/>
                <a:cs typeface="Times New Roman"/>
              </a:rPr>
              <a:t>和</a:t>
            </a:r>
            <a:r>
              <a:rPr lang="zh-CN" altLang="en-US" b="1" dirty="0">
                <a:solidFill>
                  <a:srgbClr val="C00000"/>
                </a:solidFill>
                <a:latin typeface="Times New Roman"/>
                <a:cs typeface="Times New Roman"/>
              </a:rPr>
              <a:t>出度</a:t>
            </a:r>
            <a:r>
              <a:rPr lang="zh-CN" altLang="en-US" b="1" dirty="0">
                <a:latin typeface="Times New Roman"/>
                <a:cs typeface="Times New Roman"/>
              </a:rPr>
              <a:t>。一个节点度数是其入度和出度的和。</a:t>
            </a:r>
            <a:br>
              <a:rPr lang="en-US" altLang="zh-CN" b="1" dirty="0">
                <a:latin typeface="Times New Roman"/>
                <a:cs typeface="Times New Roman"/>
              </a:rPr>
            </a:br>
            <a:endParaRPr lang="en-US" altLang="zh-CN" b="1" dirty="0">
              <a:latin typeface="Times New Roman"/>
              <a:cs typeface="Times New Roman"/>
            </a:endParaRPr>
          </a:p>
          <a:p>
            <a:r>
              <a:rPr lang="en-US" altLang="zh-CN" b="1" dirty="0">
                <a:solidFill>
                  <a:schemeClr val="accent1"/>
                </a:solidFill>
                <a:latin typeface="Times New Roman"/>
                <a:cs typeface="Times New Roman"/>
              </a:rPr>
              <a:t>Source</a:t>
            </a:r>
            <a:r>
              <a:rPr lang="zh-CN" altLang="en-US" b="1" dirty="0">
                <a:solidFill>
                  <a:schemeClr val="accent1"/>
                </a:solidFill>
                <a:latin typeface="Times New Roman"/>
                <a:cs typeface="Times New Roman"/>
              </a:rPr>
              <a:t> 点</a:t>
            </a:r>
            <a:r>
              <a:rPr lang="en-US" altLang="zh-CN" b="1" dirty="0">
                <a:solidFill>
                  <a:schemeClr val="accent1"/>
                </a:solidFill>
                <a:latin typeface="Times New Roman"/>
                <a:cs typeface="Times New Roman"/>
              </a:rPr>
              <a:t>:</a:t>
            </a:r>
            <a:r>
              <a:rPr lang="zh-CN" altLang="en-US" b="1" dirty="0">
                <a:solidFill>
                  <a:schemeClr val="accent1"/>
                </a:solidFill>
                <a:latin typeface="Times New Roman"/>
                <a:cs typeface="Times New Roman"/>
              </a:rPr>
              <a:t> </a:t>
            </a:r>
            <a:r>
              <a:rPr lang="zh-CN" altLang="en-US" b="1" dirty="0">
                <a:latin typeface="Times New Roman"/>
                <a:cs typeface="Times New Roman"/>
              </a:rPr>
              <a:t>入度为</a:t>
            </a:r>
            <a:r>
              <a:rPr lang="en-US" altLang="zh-CN" b="1" dirty="0">
                <a:latin typeface="Times New Roman"/>
                <a:cs typeface="Times New Roman"/>
              </a:rPr>
              <a:t>0</a:t>
            </a:r>
            <a:r>
              <a:rPr lang="zh-CN" altLang="en-US" b="1" dirty="0">
                <a:latin typeface="Times New Roman"/>
                <a:cs typeface="Times New Roman"/>
              </a:rPr>
              <a:t>的点</a:t>
            </a:r>
            <a:r>
              <a:rPr lang="en-US" altLang="zh-CN" b="1" dirty="0">
                <a:latin typeface="Times New Roman"/>
                <a:cs typeface="Times New Roman"/>
              </a:rPr>
              <a:t>.</a:t>
            </a:r>
          </a:p>
          <a:p>
            <a:r>
              <a:rPr lang="en-US" altLang="zh-CN" b="1" dirty="0">
                <a:solidFill>
                  <a:schemeClr val="accent1"/>
                </a:solidFill>
                <a:latin typeface="Times New Roman"/>
                <a:cs typeface="Times New Roman"/>
              </a:rPr>
              <a:t>Sink</a:t>
            </a:r>
            <a:r>
              <a:rPr lang="zh-CN" altLang="en-US" b="1" dirty="0">
                <a:solidFill>
                  <a:schemeClr val="accent1"/>
                </a:solidFill>
                <a:latin typeface="Times New Roman"/>
                <a:cs typeface="Times New Roman"/>
              </a:rPr>
              <a:t> 点</a:t>
            </a:r>
            <a:r>
              <a:rPr lang="en-US" altLang="zh-CN" b="1" dirty="0">
                <a:solidFill>
                  <a:schemeClr val="accent1"/>
                </a:solidFill>
                <a:latin typeface="Times New Roman"/>
                <a:cs typeface="Times New Roman"/>
              </a:rPr>
              <a:t>:</a:t>
            </a:r>
            <a:r>
              <a:rPr lang="zh-CN" altLang="en-US" b="1" dirty="0">
                <a:solidFill>
                  <a:schemeClr val="accent1"/>
                </a:solidFill>
                <a:latin typeface="Times New Roman"/>
                <a:cs typeface="Times New Roman"/>
              </a:rPr>
              <a:t>  </a:t>
            </a:r>
            <a:r>
              <a:rPr lang="zh-CN" altLang="en-US" b="1" dirty="0">
                <a:latin typeface="Times New Roman"/>
                <a:cs typeface="Times New Roman"/>
              </a:rPr>
              <a:t>出度为</a:t>
            </a:r>
            <a:r>
              <a:rPr lang="en-US" altLang="zh-CN" b="1" dirty="0">
                <a:latin typeface="Times New Roman"/>
                <a:cs typeface="Times New Roman"/>
              </a:rPr>
              <a:t>0</a:t>
            </a:r>
            <a:r>
              <a:rPr lang="zh-CN" altLang="en-US" b="1" dirty="0">
                <a:latin typeface="Times New Roman"/>
                <a:cs typeface="Times New Roman"/>
              </a:rPr>
              <a:t>的点</a:t>
            </a:r>
            <a:r>
              <a:rPr lang="en-US" altLang="zh-CN" b="1" dirty="0">
                <a:latin typeface="Times New Roman"/>
                <a:cs typeface="Times New Roman"/>
              </a:rPr>
              <a:t>.</a:t>
            </a:r>
          </a:p>
        </p:txBody>
      </p:sp>
    </p:spTree>
    <p:extLst>
      <p:ext uri="{BB962C8B-B14F-4D97-AF65-F5344CB8AC3E}">
        <p14:creationId xmlns:p14="http://schemas.microsoft.com/office/powerpoint/2010/main" val="281783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19</a:t>
            </a:fld>
            <a:endParaRPr kumimoji="1"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E14D228-54EA-57BE-8263-5B4C0685E16F}"/>
                  </a:ext>
                </a:extLst>
              </p:cNvPr>
              <p:cNvSpPr txBox="1"/>
              <p:nvPr/>
            </p:nvSpPr>
            <p:spPr>
              <a:xfrm>
                <a:off x="1198598" y="1257769"/>
                <a:ext cx="6042454" cy="874214"/>
              </a:xfrm>
              <a:prstGeom prst="rect">
                <a:avLst/>
              </a:prstGeom>
              <a:noFill/>
            </p:spPr>
            <p:txBody>
              <a:bodyPr wrap="square">
                <a:spAutoFit/>
              </a:bodyPr>
              <a:lstStyle/>
              <a:p>
                <a:pPr>
                  <a:lnSpc>
                    <a:spcPct val="150000"/>
                  </a:lnSpc>
                </a:pPr>
                <a:r>
                  <a:rPr lang="zh-CN" altLang="en-US" b="1" dirty="0">
                    <a:solidFill>
                      <a:srgbClr val="C00000"/>
                    </a:solidFill>
                    <a:latin typeface="Times New Roman"/>
                    <a:cs typeface="Times New Roman"/>
                  </a:rPr>
                  <a:t>路径： </a:t>
                </a:r>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给定一个无向图 </a:t>
                </a:r>
                <a14:m>
                  <m:oMath xmlns:m="http://schemas.openxmlformats.org/officeDocument/2006/math">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𝐺</m:t>
                    </m:r>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𝑉</m:t>
                    </m:r>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𝐸</m:t>
                    </m:r>
                    <m:r>
                      <a:rPr kumimoji="1"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kumimoji="1"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14:m>
                  <m:oMath xmlns:m="http://schemas.openxmlformats.org/officeDocument/2006/math">
                    <m:r>
                      <a:rPr kumimoji="1"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𝐺</m:t>
                    </m:r>
                  </m:oMath>
                </a14:m>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中顶点与边的交替序列 </a:t>
                </a:r>
                <a:r>
                  <a:rPr kumimoji="1" lang="zh-CN" altLang="en-US"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a:t> </a:t>
                </a:r>
                <a14:m>
                  <m:oMath xmlns:m="http://schemas.openxmlformats.org/officeDocument/2006/math">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𝜋</m:t>
                    </m:r>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𝑣</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𝑒</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𝑣</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𝑒</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2</m:t>
                        </m:r>
                      </m:sub>
                    </m:s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𝑒</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𝑙</m:t>
                        </m:r>
                      </m:sub>
                    </m:sSub>
                    <m:sSub>
                      <m:sSubPr>
                        <m:ctrlP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𝑣</m:t>
                        </m:r>
                      </m:e>
                      <m:sub>
                        <m:r>
                          <a:rPr kumimoji="1" lang="en-US" altLang="zh-CN" sz="18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𝑙</m:t>
                        </m:r>
                      </m:sub>
                    </m:sSub>
                  </m:oMath>
                </a14:m>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称为从</a:t>
                </a:r>
                <a14:m>
                  <m:oMath xmlns:m="http://schemas.openxmlformats.org/officeDocument/2006/math">
                    <m:sSub>
                      <m:sSubPr>
                        <m:ctrlPr>
                          <a:rPr kumimoji="1"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𝑣</m:t>
                        </m:r>
                      </m:e>
                      <m:sub>
                        <m:r>
                          <a:rPr kumimoji="1"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oMath>
                </a14:m>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到</a:t>
                </a:r>
                <a14:m>
                  <m:oMath xmlns:m="http://schemas.openxmlformats.org/officeDocument/2006/math">
                    <m:sSub>
                      <m:sSubPr>
                        <m:ctrlPr>
                          <a:rPr kumimoji="1"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kumimoji="1"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𝑣</m:t>
                        </m:r>
                      </m:e>
                      <m:sub>
                        <m:r>
                          <a:rPr kumimoji="1"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𝑙</m:t>
                        </m:r>
                      </m:sub>
                    </m:sSub>
                  </m:oMath>
                </a14:m>
                <a:r>
                  <a:rPr kumimoji="1"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的路径。</a:t>
                </a:r>
                <a:endParaRPr kumimoji="1"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mc:Choice>
        <mc:Fallback xmlns="">
          <p:sp>
            <p:nvSpPr>
              <p:cNvPr id="31" name="文本框 30">
                <a:extLst>
                  <a:ext uri="{FF2B5EF4-FFF2-40B4-BE49-F238E27FC236}">
                    <a16:creationId xmlns:a16="http://schemas.microsoft.com/office/drawing/2014/main" id="{5E14D228-54EA-57BE-8263-5B4C0685E16F}"/>
                  </a:ext>
                </a:extLst>
              </p:cNvPr>
              <p:cNvSpPr txBox="1">
                <a:spLocks noRot="1" noChangeAspect="1" noMove="1" noResize="1" noEditPoints="1" noAdjustHandles="1" noChangeArrowheads="1" noChangeShapeType="1" noTextEdit="1"/>
              </p:cNvSpPr>
              <p:nvPr/>
            </p:nvSpPr>
            <p:spPr>
              <a:xfrm>
                <a:off x="1198598" y="1257769"/>
                <a:ext cx="6042454" cy="874214"/>
              </a:xfrm>
              <a:prstGeom prst="rect">
                <a:avLst/>
              </a:prstGeom>
              <a:blipFill>
                <a:blip r:embed="rId3"/>
                <a:stretch>
                  <a:fillRect l="-839"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5F34E6A3-3892-A9D3-D7A1-76CB90642FD8}"/>
                  </a:ext>
                </a:extLst>
              </p:cNvPr>
              <p:cNvSpPr/>
              <p:nvPr/>
            </p:nvSpPr>
            <p:spPr>
              <a:xfrm>
                <a:off x="1272749" y="2608819"/>
                <a:ext cx="407773" cy="407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0</m:t>
                          </m:r>
                        </m:sub>
                      </m:sSub>
                    </m:oMath>
                  </m:oMathPara>
                </a14:m>
                <a:endParaRPr kumimoji="1" lang="zh-CN" altLang="en-US" dirty="0"/>
              </a:p>
            </p:txBody>
          </p:sp>
        </mc:Choice>
        <mc:Fallback xmlns="">
          <p:sp>
            <p:nvSpPr>
              <p:cNvPr id="34" name="椭圆 33">
                <a:extLst>
                  <a:ext uri="{FF2B5EF4-FFF2-40B4-BE49-F238E27FC236}">
                    <a16:creationId xmlns:a16="http://schemas.microsoft.com/office/drawing/2014/main" id="{5F34E6A3-3892-A9D3-D7A1-76CB90642FD8}"/>
                  </a:ext>
                </a:extLst>
              </p:cNvPr>
              <p:cNvSpPr>
                <a:spLocks noRot="1" noChangeAspect="1" noMove="1" noResize="1" noEditPoints="1" noAdjustHandles="1" noChangeArrowheads="1" noChangeShapeType="1" noTextEdit="1"/>
              </p:cNvSpPr>
              <p:nvPr/>
            </p:nvSpPr>
            <p:spPr>
              <a:xfrm>
                <a:off x="1272749" y="2608819"/>
                <a:ext cx="407773" cy="407773"/>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30604DB9-3C6F-93A6-67DC-D62D9B82779A}"/>
                  </a:ext>
                </a:extLst>
              </p:cNvPr>
              <p:cNvSpPr/>
              <p:nvPr/>
            </p:nvSpPr>
            <p:spPr>
              <a:xfrm>
                <a:off x="2312606" y="2608819"/>
                <a:ext cx="407773" cy="407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35" name="椭圆 34">
                <a:extLst>
                  <a:ext uri="{FF2B5EF4-FFF2-40B4-BE49-F238E27FC236}">
                    <a16:creationId xmlns:a16="http://schemas.microsoft.com/office/drawing/2014/main" id="{30604DB9-3C6F-93A6-67DC-D62D9B82779A}"/>
                  </a:ext>
                </a:extLst>
              </p:cNvPr>
              <p:cNvSpPr>
                <a:spLocks noRot="1" noChangeAspect="1" noMove="1" noResize="1" noEditPoints="1" noAdjustHandles="1" noChangeArrowheads="1" noChangeShapeType="1" noTextEdit="1"/>
              </p:cNvSpPr>
              <p:nvPr/>
            </p:nvSpPr>
            <p:spPr>
              <a:xfrm>
                <a:off x="2312606" y="2608819"/>
                <a:ext cx="407773" cy="407773"/>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9A4CBA8F-9EB8-FA11-DC56-B1F7700CD78A}"/>
                  </a:ext>
                </a:extLst>
              </p:cNvPr>
              <p:cNvSpPr/>
              <p:nvPr/>
            </p:nvSpPr>
            <p:spPr>
              <a:xfrm>
                <a:off x="3352463" y="2608817"/>
                <a:ext cx="407773" cy="407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36" name="椭圆 35">
                <a:extLst>
                  <a:ext uri="{FF2B5EF4-FFF2-40B4-BE49-F238E27FC236}">
                    <a16:creationId xmlns:a16="http://schemas.microsoft.com/office/drawing/2014/main" id="{9A4CBA8F-9EB8-FA11-DC56-B1F7700CD78A}"/>
                  </a:ext>
                </a:extLst>
              </p:cNvPr>
              <p:cNvSpPr>
                <a:spLocks noRot="1" noChangeAspect="1" noMove="1" noResize="1" noEditPoints="1" noAdjustHandles="1" noChangeArrowheads="1" noChangeShapeType="1" noTextEdit="1"/>
              </p:cNvSpPr>
              <p:nvPr/>
            </p:nvSpPr>
            <p:spPr>
              <a:xfrm>
                <a:off x="3352463" y="2608817"/>
                <a:ext cx="407773" cy="407773"/>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E4F61F1A-36A6-02F6-1FAC-E620669965CC}"/>
                  </a:ext>
                </a:extLst>
              </p:cNvPr>
              <p:cNvSpPr/>
              <p:nvPr/>
            </p:nvSpPr>
            <p:spPr>
              <a:xfrm>
                <a:off x="6118142" y="2608818"/>
                <a:ext cx="407773" cy="407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𝑙</m:t>
                          </m:r>
                        </m:sub>
                      </m:sSub>
                    </m:oMath>
                  </m:oMathPara>
                </a14:m>
                <a:endParaRPr kumimoji="1" lang="zh-CN" altLang="en-US" dirty="0"/>
              </a:p>
            </p:txBody>
          </p:sp>
        </mc:Choice>
        <mc:Fallback xmlns="">
          <p:sp>
            <p:nvSpPr>
              <p:cNvPr id="37" name="椭圆 36">
                <a:extLst>
                  <a:ext uri="{FF2B5EF4-FFF2-40B4-BE49-F238E27FC236}">
                    <a16:creationId xmlns:a16="http://schemas.microsoft.com/office/drawing/2014/main" id="{E4F61F1A-36A6-02F6-1FAC-E620669965CC}"/>
                  </a:ext>
                </a:extLst>
              </p:cNvPr>
              <p:cNvSpPr>
                <a:spLocks noRot="1" noChangeAspect="1" noMove="1" noResize="1" noEditPoints="1" noAdjustHandles="1" noChangeArrowheads="1" noChangeShapeType="1" noTextEdit="1"/>
              </p:cNvSpPr>
              <p:nvPr/>
            </p:nvSpPr>
            <p:spPr>
              <a:xfrm>
                <a:off x="6118142" y="2608818"/>
                <a:ext cx="407773" cy="407773"/>
              </a:xfrm>
              <a:prstGeom prst="ellipse">
                <a:avLst/>
              </a:prstGeom>
              <a:blipFill>
                <a:blip r:embed="rId7"/>
                <a:stretch>
                  <a:fillRect/>
                </a:stretch>
              </a:blipFill>
            </p:spPr>
            <p:txBody>
              <a:bodyPr/>
              <a:lstStyle/>
              <a:p>
                <a:r>
                  <a:rPr lang="zh-CN" altLang="en-US">
                    <a:noFill/>
                  </a:rPr>
                  <a:t> </a:t>
                </a:r>
              </a:p>
            </p:txBody>
          </p:sp>
        </mc:Fallback>
      </mc:AlternateContent>
      <p:cxnSp>
        <p:nvCxnSpPr>
          <p:cNvPr id="39" name="直线箭头连接符 38">
            <a:extLst>
              <a:ext uri="{FF2B5EF4-FFF2-40B4-BE49-F238E27FC236}">
                <a16:creationId xmlns:a16="http://schemas.microsoft.com/office/drawing/2014/main" id="{33A61F4D-157D-4802-A88D-F3C407B7FAB0}"/>
              </a:ext>
            </a:extLst>
          </p:cNvPr>
          <p:cNvCxnSpPr>
            <a:stCxn id="34" idx="6"/>
            <a:endCxn id="35" idx="2"/>
          </p:cNvCxnSpPr>
          <p:nvPr/>
        </p:nvCxnSpPr>
        <p:spPr>
          <a:xfrm>
            <a:off x="1680522" y="2812706"/>
            <a:ext cx="632084"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5E74970B-4784-3A68-E716-209564153620}"/>
              </a:ext>
            </a:extLst>
          </p:cNvPr>
          <p:cNvCxnSpPr>
            <a:cxnSpLocks/>
            <a:stCxn id="35" idx="6"/>
            <a:endCxn id="36" idx="2"/>
          </p:cNvCxnSpPr>
          <p:nvPr/>
        </p:nvCxnSpPr>
        <p:spPr>
          <a:xfrm flipV="1">
            <a:off x="2720379" y="2812704"/>
            <a:ext cx="632084" cy="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D0B51FC8-FF69-973B-95B3-FBA8760DA956}"/>
              </a:ext>
            </a:extLst>
          </p:cNvPr>
          <p:cNvCxnSpPr>
            <a:cxnSpLocks/>
            <a:endCxn id="37" idx="2"/>
          </p:cNvCxnSpPr>
          <p:nvPr/>
        </p:nvCxnSpPr>
        <p:spPr>
          <a:xfrm>
            <a:off x="3787176" y="2812703"/>
            <a:ext cx="2330966" cy="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44DB6A8-23F9-2610-4E1A-DD9B5F4AAF91}"/>
                  </a:ext>
                </a:extLst>
              </p:cNvPr>
              <p:cNvSpPr txBox="1"/>
              <p:nvPr/>
            </p:nvSpPr>
            <p:spPr>
              <a:xfrm>
                <a:off x="1841152" y="2539315"/>
                <a:ext cx="261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47" name="文本框 46">
                <a:extLst>
                  <a:ext uri="{FF2B5EF4-FFF2-40B4-BE49-F238E27FC236}">
                    <a16:creationId xmlns:a16="http://schemas.microsoft.com/office/drawing/2014/main" id="{B44DB6A8-23F9-2610-4E1A-DD9B5F4AAF91}"/>
                  </a:ext>
                </a:extLst>
              </p:cNvPr>
              <p:cNvSpPr txBox="1">
                <a:spLocks noRot="1" noChangeAspect="1" noMove="1" noResize="1" noEditPoints="1" noAdjustHandles="1" noChangeArrowheads="1" noChangeShapeType="1" noTextEdit="1"/>
              </p:cNvSpPr>
              <p:nvPr/>
            </p:nvSpPr>
            <p:spPr>
              <a:xfrm>
                <a:off x="1841152" y="2539315"/>
                <a:ext cx="261995" cy="276999"/>
              </a:xfrm>
              <a:prstGeom prst="rect">
                <a:avLst/>
              </a:prstGeom>
              <a:blipFill>
                <a:blip r:embed="rId8"/>
                <a:stretch>
                  <a:fillRect l="-9091" r="-9091"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7431507-DC5F-1011-1872-08F3327DB091}"/>
                  </a:ext>
                </a:extLst>
              </p:cNvPr>
              <p:cNvSpPr txBox="1"/>
              <p:nvPr/>
            </p:nvSpPr>
            <p:spPr>
              <a:xfrm>
                <a:off x="2895597" y="2518717"/>
                <a:ext cx="267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48" name="文本框 47">
                <a:extLst>
                  <a:ext uri="{FF2B5EF4-FFF2-40B4-BE49-F238E27FC236}">
                    <a16:creationId xmlns:a16="http://schemas.microsoft.com/office/drawing/2014/main" id="{B7431507-DC5F-1011-1872-08F3327DB091}"/>
                  </a:ext>
                </a:extLst>
              </p:cNvPr>
              <p:cNvSpPr txBox="1">
                <a:spLocks noRot="1" noChangeAspect="1" noMove="1" noResize="1" noEditPoints="1" noAdjustHandles="1" noChangeArrowheads="1" noChangeShapeType="1" noTextEdit="1"/>
              </p:cNvSpPr>
              <p:nvPr/>
            </p:nvSpPr>
            <p:spPr>
              <a:xfrm>
                <a:off x="2895597" y="2518717"/>
                <a:ext cx="267317" cy="276999"/>
              </a:xfrm>
              <a:prstGeom prst="rect">
                <a:avLst/>
              </a:prstGeom>
              <a:blipFill>
                <a:blip r:embed="rId9"/>
                <a:stretch>
                  <a:fillRect l="-13636" r="-454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椭圆 49">
                <a:extLst>
                  <a:ext uri="{FF2B5EF4-FFF2-40B4-BE49-F238E27FC236}">
                    <a16:creationId xmlns:a16="http://schemas.microsoft.com/office/drawing/2014/main" id="{58595DE3-9638-F391-D6C2-6EDFBF90D839}"/>
                  </a:ext>
                </a:extLst>
              </p:cNvPr>
              <p:cNvSpPr/>
              <p:nvPr/>
            </p:nvSpPr>
            <p:spPr>
              <a:xfrm>
                <a:off x="5207692" y="2608816"/>
                <a:ext cx="407773" cy="407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50" name="椭圆 49">
                <a:extLst>
                  <a:ext uri="{FF2B5EF4-FFF2-40B4-BE49-F238E27FC236}">
                    <a16:creationId xmlns:a16="http://schemas.microsoft.com/office/drawing/2014/main" id="{58595DE3-9638-F391-D6C2-6EDFBF90D839}"/>
                  </a:ext>
                </a:extLst>
              </p:cNvPr>
              <p:cNvSpPr>
                <a:spLocks noRot="1" noChangeAspect="1" noMove="1" noResize="1" noEditPoints="1" noAdjustHandles="1" noChangeArrowheads="1" noChangeShapeType="1" noTextEdit="1"/>
              </p:cNvSpPr>
              <p:nvPr/>
            </p:nvSpPr>
            <p:spPr>
              <a:xfrm>
                <a:off x="5207692" y="2608816"/>
                <a:ext cx="407773" cy="407773"/>
              </a:xfrm>
              <a:prstGeom prst="ellipse">
                <a:avLst/>
              </a:prstGeom>
              <a:blipFill>
                <a:blip r:embed="rId10"/>
                <a:stretch>
                  <a:fillRect l="-17647"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DD571DA7-1CB8-A691-F59F-2C5D534EFC60}"/>
                  </a:ext>
                </a:extLst>
              </p:cNvPr>
              <p:cNvSpPr txBox="1"/>
              <p:nvPr/>
            </p:nvSpPr>
            <p:spPr>
              <a:xfrm>
                <a:off x="5717063" y="2485764"/>
                <a:ext cx="234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𝑙</m:t>
                          </m:r>
                        </m:sub>
                      </m:sSub>
                    </m:oMath>
                  </m:oMathPara>
                </a14:m>
                <a:endParaRPr kumimoji="1" lang="zh-CN" altLang="en-US" dirty="0"/>
              </a:p>
            </p:txBody>
          </p:sp>
        </mc:Choice>
        <mc:Fallback xmlns="">
          <p:sp>
            <p:nvSpPr>
              <p:cNvPr id="51" name="文本框 50">
                <a:extLst>
                  <a:ext uri="{FF2B5EF4-FFF2-40B4-BE49-F238E27FC236}">
                    <a16:creationId xmlns:a16="http://schemas.microsoft.com/office/drawing/2014/main" id="{DD571DA7-1CB8-A691-F59F-2C5D534EFC60}"/>
                  </a:ext>
                </a:extLst>
              </p:cNvPr>
              <p:cNvSpPr txBox="1">
                <a:spLocks noRot="1" noChangeAspect="1" noMove="1" noResize="1" noEditPoints="1" noAdjustHandles="1" noChangeArrowheads="1" noChangeShapeType="1" noTextEdit="1"/>
              </p:cNvSpPr>
              <p:nvPr/>
            </p:nvSpPr>
            <p:spPr>
              <a:xfrm>
                <a:off x="5717063" y="2485764"/>
                <a:ext cx="234615" cy="276999"/>
              </a:xfrm>
              <a:prstGeom prst="rect">
                <a:avLst/>
              </a:prstGeom>
              <a:blipFill>
                <a:blip r:embed="rId11"/>
                <a:stretch>
                  <a:fillRect l="-15789" r="-5263" b="-13043"/>
                </a:stretch>
              </a:blipFill>
            </p:spPr>
            <p:txBody>
              <a:bodyPr/>
              <a:lstStyle/>
              <a:p>
                <a:r>
                  <a:rPr lang="zh-CN" altLang="en-US">
                    <a:noFill/>
                  </a:rPr>
                  <a:t> </a:t>
                </a:r>
              </a:p>
            </p:txBody>
          </p:sp>
        </mc:Fallback>
      </mc:AlternateContent>
      <p:cxnSp>
        <p:nvCxnSpPr>
          <p:cNvPr id="53" name="直线连接符 52">
            <a:extLst>
              <a:ext uri="{FF2B5EF4-FFF2-40B4-BE49-F238E27FC236}">
                <a16:creationId xmlns:a16="http://schemas.microsoft.com/office/drawing/2014/main" id="{83DE62B4-6868-36BE-27CA-4FE1B6AC53CC}"/>
              </a:ext>
            </a:extLst>
          </p:cNvPr>
          <p:cNvCxnSpPr>
            <a:stCxn id="50" idx="6"/>
            <a:endCxn id="37" idx="2"/>
          </p:cNvCxnSpPr>
          <p:nvPr/>
        </p:nvCxnSpPr>
        <p:spPr>
          <a:xfrm>
            <a:off x="5615465" y="2812703"/>
            <a:ext cx="502677" cy="2"/>
          </a:xfrm>
          <a:prstGeom prst="line">
            <a:avLst/>
          </a:prstGeom>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6D31EF53-636D-094B-5FFA-903A71C3D0DA}"/>
              </a:ext>
            </a:extLst>
          </p:cNvPr>
          <p:cNvSpPr txBox="1"/>
          <p:nvPr/>
        </p:nvSpPr>
        <p:spPr>
          <a:xfrm>
            <a:off x="1051314" y="3686220"/>
            <a:ext cx="7041371" cy="369332"/>
          </a:xfrm>
          <a:prstGeom prst="rect">
            <a:avLst/>
          </a:prstGeom>
          <a:noFill/>
        </p:spPr>
        <p:txBody>
          <a:bodyPr wrap="square">
            <a:spAutoFit/>
          </a:bodyPr>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有向图和无向图的路径类似，但是注意路径中边的方向要保持一致。</a:t>
            </a:r>
            <a:endParaRPr lang="zh-CN" altLang="en-US" dirty="0"/>
          </a:p>
        </p:txBody>
      </p:sp>
    </p:spTree>
    <p:extLst>
      <p:ext uri="{BB962C8B-B14F-4D97-AF65-F5344CB8AC3E}">
        <p14:creationId xmlns:p14="http://schemas.microsoft.com/office/powerpoint/2010/main" val="232243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FE315-0A3E-3BD9-F530-CB415105FA0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654793C0-65B8-3257-EB9E-4705A81A879E}"/>
              </a:ext>
            </a:extLst>
          </p:cNvPr>
          <p:cNvSpPr txBox="1"/>
          <p:nvPr/>
        </p:nvSpPr>
        <p:spPr>
          <a:xfrm>
            <a:off x="419696" y="266166"/>
            <a:ext cx="800219" cy="461665"/>
          </a:xfrm>
          <a:prstGeom prst="rect">
            <a:avLst/>
          </a:prstGeom>
          <a:noFill/>
        </p:spPr>
        <p:txBody>
          <a:bodyPr wrap="none" rtlCol="0">
            <a:spAutoFit/>
          </a:bodyPr>
          <a:lstStyle/>
          <a:p>
            <a:pPr algn="l"/>
            <a:r>
              <a:rPr kumimoji="1" lang="zh-CN" altLang="en-US" sz="2400" dirty="0">
                <a:latin typeface="+mn-ea"/>
              </a:rPr>
              <a:t>教材</a:t>
            </a:r>
          </a:p>
        </p:txBody>
      </p:sp>
      <p:cxnSp>
        <p:nvCxnSpPr>
          <p:cNvPr id="8" name="直线连接符 7">
            <a:extLst>
              <a:ext uri="{FF2B5EF4-FFF2-40B4-BE49-F238E27FC236}">
                <a16:creationId xmlns:a16="http://schemas.microsoft.com/office/drawing/2014/main" id="{C978BF43-0D34-636B-B097-853E26931CC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24C2FB90-D327-4AFD-49FE-E276D74F21E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EE55BEBC-536B-A5BF-2F1C-6C5EC1921067}"/>
              </a:ext>
            </a:extLst>
          </p:cNvPr>
          <p:cNvSpPr>
            <a:spLocks noGrp="1"/>
          </p:cNvSpPr>
          <p:nvPr>
            <p:ph type="sldNum" sz="quarter" idx="12"/>
          </p:nvPr>
        </p:nvSpPr>
        <p:spPr/>
        <p:txBody>
          <a:bodyPr/>
          <a:lstStyle/>
          <a:p>
            <a:fld id="{36A25BD4-2C18-3241-A107-B7FFDDC89A82}" type="slidenum">
              <a:rPr kumimoji="1" lang="zh-CN" altLang="en-US" smtClean="0"/>
              <a:t>2</a:t>
            </a:fld>
            <a:endParaRPr kumimoji="1" lang="zh-CN" altLang="en-US"/>
          </a:p>
        </p:txBody>
      </p:sp>
      <p:pic>
        <p:nvPicPr>
          <p:cNvPr id="13" name="图片 12">
            <a:extLst>
              <a:ext uri="{FF2B5EF4-FFF2-40B4-BE49-F238E27FC236}">
                <a16:creationId xmlns:a16="http://schemas.microsoft.com/office/drawing/2014/main" id="{D1F8844F-1241-EE7F-A000-C2E5DC1C228A}"/>
              </a:ext>
            </a:extLst>
          </p:cNvPr>
          <p:cNvPicPr>
            <a:picLocks noChangeAspect="1"/>
          </p:cNvPicPr>
          <p:nvPr/>
        </p:nvPicPr>
        <p:blipFill>
          <a:blip r:embed="rId3"/>
          <a:stretch>
            <a:fillRect/>
          </a:stretch>
        </p:blipFill>
        <p:spPr>
          <a:xfrm>
            <a:off x="419695" y="1027419"/>
            <a:ext cx="2134761" cy="2829565"/>
          </a:xfrm>
          <a:prstGeom prst="rect">
            <a:avLst/>
          </a:prstGeom>
        </p:spPr>
      </p:pic>
      <p:sp>
        <p:nvSpPr>
          <p:cNvPr id="14" name="文本框 13">
            <a:extLst>
              <a:ext uri="{FF2B5EF4-FFF2-40B4-BE49-F238E27FC236}">
                <a16:creationId xmlns:a16="http://schemas.microsoft.com/office/drawing/2014/main" id="{3D3E937A-793D-46AC-937D-0E0E1F040F01}"/>
              </a:ext>
            </a:extLst>
          </p:cNvPr>
          <p:cNvSpPr txBox="1"/>
          <p:nvPr/>
        </p:nvSpPr>
        <p:spPr>
          <a:xfrm>
            <a:off x="2969241" y="1027419"/>
            <a:ext cx="5755064" cy="923330"/>
          </a:xfrm>
          <a:prstGeom prst="rect">
            <a:avLst/>
          </a:prstGeom>
          <a:noFill/>
        </p:spPr>
        <p:txBody>
          <a:bodyPr wrap="square" rtlCol="0">
            <a:spAutoFit/>
          </a:bodyPr>
          <a:lstStyle/>
          <a:p>
            <a:r>
              <a:rPr kumimoji="1" lang="en-US" altLang="zh-CN" dirty="0"/>
              <a:t>《</a:t>
            </a:r>
            <a:r>
              <a:rPr kumimoji="1" lang="zh-CN" altLang="en-US" dirty="0"/>
              <a:t>大规模图数据管理与分析</a:t>
            </a:r>
            <a:r>
              <a:rPr kumimoji="1" lang="en-US" altLang="zh-CN" dirty="0"/>
              <a:t>》</a:t>
            </a:r>
          </a:p>
          <a:p>
            <a:endParaRPr kumimoji="1" lang="en-US" altLang="zh-CN" dirty="0"/>
          </a:p>
          <a:p>
            <a:r>
              <a:rPr kumimoji="1" lang="en-US" altLang="zh-CN" dirty="0"/>
              <a:t>----</a:t>
            </a:r>
            <a:r>
              <a:rPr kumimoji="1" lang="zh-CN" altLang="en-US" dirty="0"/>
              <a:t>邹磊、李友焕、刘钰、彭鹏， 高等教育出版社</a:t>
            </a:r>
          </a:p>
        </p:txBody>
      </p:sp>
    </p:spTree>
    <p:extLst>
      <p:ext uri="{BB962C8B-B14F-4D97-AF65-F5344CB8AC3E}">
        <p14:creationId xmlns:p14="http://schemas.microsoft.com/office/powerpoint/2010/main" val="121713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20</a:t>
            </a:fld>
            <a:endParaRPr kumimoji="1" lang="zh-CN" altLang="en-US"/>
          </a:p>
        </p:txBody>
      </p:sp>
      <p:sp>
        <p:nvSpPr>
          <p:cNvPr id="31" name="文本框 30">
            <a:extLst>
              <a:ext uri="{FF2B5EF4-FFF2-40B4-BE49-F238E27FC236}">
                <a16:creationId xmlns:a16="http://schemas.microsoft.com/office/drawing/2014/main" id="{5E14D228-54EA-57BE-8263-5B4C0685E16F}"/>
              </a:ext>
            </a:extLst>
          </p:cNvPr>
          <p:cNvSpPr txBox="1"/>
          <p:nvPr/>
        </p:nvSpPr>
        <p:spPr>
          <a:xfrm>
            <a:off x="419695" y="907195"/>
            <a:ext cx="6042454" cy="463910"/>
          </a:xfrm>
          <a:prstGeom prst="rect">
            <a:avLst/>
          </a:prstGeom>
          <a:noFill/>
        </p:spPr>
        <p:txBody>
          <a:bodyPr wrap="square">
            <a:spAutoFit/>
          </a:bodyPr>
          <a:lstStyle/>
          <a:p>
            <a:pPr>
              <a:lnSpc>
                <a:spcPct val="150000"/>
              </a:lnSpc>
            </a:pPr>
            <a:r>
              <a:rPr lang="zh-CN" altLang="en-US" b="1" dirty="0">
                <a:solidFill>
                  <a:srgbClr val="C00000"/>
                </a:solidFill>
                <a:latin typeface="Times New Roman"/>
                <a:cs typeface="Times New Roman"/>
              </a:rPr>
              <a:t>连通性和连通分量</a:t>
            </a:r>
            <a:endParaRPr kumimoji="1"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FC1626A3-2C3E-9431-C59A-8AD53C1E565A}"/>
              </a:ext>
            </a:extLst>
          </p:cNvPr>
          <p:cNvPicPr>
            <a:picLocks noChangeAspect="1"/>
          </p:cNvPicPr>
          <p:nvPr/>
        </p:nvPicPr>
        <p:blipFill>
          <a:blip r:embed="rId3"/>
          <a:stretch>
            <a:fillRect/>
          </a:stretch>
        </p:blipFill>
        <p:spPr>
          <a:xfrm>
            <a:off x="3850674" y="1371105"/>
            <a:ext cx="4702181" cy="2048807"/>
          </a:xfrm>
          <a:prstGeom prst="rect">
            <a:avLst/>
          </a:prstGeom>
        </p:spPr>
      </p:pic>
      <p:sp>
        <p:nvSpPr>
          <p:cNvPr id="7" name="文本框 6">
            <a:extLst>
              <a:ext uri="{FF2B5EF4-FFF2-40B4-BE49-F238E27FC236}">
                <a16:creationId xmlns:a16="http://schemas.microsoft.com/office/drawing/2014/main" id="{88251FB7-03C4-0B38-4DFF-E35B437D6096}"/>
              </a:ext>
            </a:extLst>
          </p:cNvPr>
          <p:cNvSpPr txBox="1"/>
          <p:nvPr/>
        </p:nvSpPr>
        <p:spPr>
          <a:xfrm>
            <a:off x="419695" y="1558493"/>
            <a:ext cx="3249827" cy="2308324"/>
          </a:xfrm>
          <a:prstGeom prst="rect">
            <a:avLst/>
          </a:prstGeom>
          <a:noFill/>
        </p:spPr>
        <p:txBody>
          <a:bodyPr wrap="square" rtlCol="0">
            <a:spAutoFit/>
          </a:bodyPr>
          <a:lstStyle/>
          <a:p>
            <a:r>
              <a:rPr kumimoji="1" lang="zh-CN" altLang="en-US" dirty="0"/>
              <a:t>对于一个无向图，任意两个顶点之间都存在一条路径；则称之为</a:t>
            </a:r>
            <a:r>
              <a:rPr kumimoji="1" lang="zh-CN" altLang="en-US" dirty="0">
                <a:solidFill>
                  <a:srgbClr val="C00000"/>
                </a:solidFill>
              </a:rPr>
              <a:t>连通图</a:t>
            </a:r>
            <a:r>
              <a:rPr kumimoji="1" lang="zh-CN" altLang="en-US" dirty="0"/>
              <a:t>；否则为</a:t>
            </a:r>
            <a:r>
              <a:rPr kumimoji="1" lang="zh-CN" altLang="en-US" dirty="0">
                <a:solidFill>
                  <a:srgbClr val="C00000"/>
                </a:solidFill>
              </a:rPr>
              <a:t>非连通图</a:t>
            </a:r>
            <a:r>
              <a:rPr kumimoji="1" lang="zh-CN" altLang="en-US" dirty="0"/>
              <a:t>。</a:t>
            </a:r>
            <a:endParaRPr kumimoji="1" lang="en-US" altLang="zh-CN" dirty="0"/>
          </a:p>
          <a:p>
            <a:endParaRPr kumimoji="1" lang="en-US" altLang="zh-CN" dirty="0"/>
          </a:p>
          <a:p>
            <a:r>
              <a:rPr kumimoji="1" lang="zh-CN" altLang="en-US" dirty="0"/>
              <a:t>一个非连图由多个部分组成，其中规模最大的被称为</a:t>
            </a:r>
            <a:r>
              <a:rPr kumimoji="1" lang="zh-CN" altLang="en-US" dirty="0">
                <a:solidFill>
                  <a:srgbClr val="C00000"/>
                </a:solidFill>
              </a:rPr>
              <a:t>最大连通区域 </a:t>
            </a:r>
            <a:r>
              <a:rPr kumimoji="1" lang="en-US" altLang="zh-CN" dirty="0">
                <a:solidFill>
                  <a:srgbClr val="C00000"/>
                </a:solidFill>
              </a:rPr>
              <a:t>(Giant</a:t>
            </a:r>
            <a:r>
              <a:rPr kumimoji="1" lang="zh-CN" altLang="en-US" dirty="0">
                <a:solidFill>
                  <a:srgbClr val="C00000"/>
                </a:solidFill>
              </a:rPr>
              <a:t> </a:t>
            </a:r>
            <a:r>
              <a:rPr kumimoji="1" lang="en-US" altLang="zh-CN" dirty="0">
                <a:solidFill>
                  <a:srgbClr val="C00000"/>
                </a:solidFill>
              </a:rPr>
              <a:t>Component)</a:t>
            </a:r>
            <a:r>
              <a:rPr kumimoji="1" lang="zh-CN" altLang="en-US" dirty="0">
                <a:solidFill>
                  <a:srgbClr val="C00000"/>
                </a:solidFill>
              </a:rPr>
              <a:t>。</a:t>
            </a:r>
            <a:endParaRPr kumimoji="1" lang="en-US" altLang="zh-CN" dirty="0"/>
          </a:p>
          <a:p>
            <a:endParaRPr kumimoji="1" lang="zh-CN" altLang="en-US" dirty="0"/>
          </a:p>
        </p:txBody>
      </p:sp>
    </p:spTree>
    <p:extLst>
      <p:ext uri="{BB962C8B-B14F-4D97-AF65-F5344CB8AC3E}">
        <p14:creationId xmlns:p14="http://schemas.microsoft.com/office/powerpoint/2010/main" val="3113916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21</a:t>
            </a:fld>
            <a:endParaRPr kumimoji="1" lang="zh-CN" altLang="en-US"/>
          </a:p>
        </p:txBody>
      </p:sp>
      <p:sp>
        <p:nvSpPr>
          <p:cNvPr id="31" name="文本框 30">
            <a:extLst>
              <a:ext uri="{FF2B5EF4-FFF2-40B4-BE49-F238E27FC236}">
                <a16:creationId xmlns:a16="http://schemas.microsoft.com/office/drawing/2014/main" id="{5E14D228-54EA-57BE-8263-5B4C0685E16F}"/>
              </a:ext>
            </a:extLst>
          </p:cNvPr>
          <p:cNvSpPr txBox="1"/>
          <p:nvPr/>
        </p:nvSpPr>
        <p:spPr>
          <a:xfrm>
            <a:off x="419695" y="907195"/>
            <a:ext cx="6042454" cy="463910"/>
          </a:xfrm>
          <a:prstGeom prst="rect">
            <a:avLst/>
          </a:prstGeom>
          <a:noFill/>
        </p:spPr>
        <p:txBody>
          <a:bodyPr wrap="square">
            <a:spAutoFit/>
          </a:bodyPr>
          <a:lstStyle/>
          <a:p>
            <a:pPr>
              <a:lnSpc>
                <a:spcPct val="150000"/>
              </a:lnSpc>
            </a:pPr>
            <a:r>
              <a:rPr lang="zh-CN" altLang="en-US" b="1" dirty="0">
                <a:solidFill>
                  <a:srgbClr val="C00000"/>
                </a:solidFill>
                <a:latin typeface="Times New Roman"/>
                <a:cs typeface="Times New Roman"/>
              </a:rPr>
              <a:t>连通性和连通分量</a:t>
            </a:r>
            <a:endParaRPr kumimoji="1"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7" name="图片 6">
            <a:extLst>
              <a:ext uri="{FF2B5EF4-FFF2-40B4-BE49-F238E27FC236}">
                <a16:creationId xmlns:a16="http://schemas.microsoft.com/office/drawing/2014/main" id="{EF48CD9A-AE2B-C7FD-7F3A-F221A06F9410}"/>
              </a:ext>
            </a:extLst>
          </p:cNvPr>
          <p:cNvPicPr>
            <a:picLocks noChangeAspect="1"/>
          </p:cNvPicPr>
          <p:nvPr/>
        </p:nvPicPr>
        <p:blipFill>
          <a:blip r:embed="rId3"/>
          <a:stretch>
            <a:fillRect/>
          </a:stretch>
        </p:blipFill>
        <p:spPr>
          <a:xfrm>
            <a:off x="3927904" y="1323223"/>
            <a:ext cx="5060092" cy="2248930"/>
          </a:xfrm>
          <a:prstGeom prst="rect">
            <a:avLst/>
          </a:prstGeom>
        </p:spPr>
      </p:pic>
      <p:sp>
        <p:nvSpPr>
          <p:cNvPr id="9" name="文本框 8">
            <a:extLst>
              <a:ext uri="{FF2B5EF4-FFF2-40B4-BE49-F238E27FC236}">
                <a16:creationId xmlns:a16="http://schemas.microsoft.com/office/drawing/2014/main" id="{0FDD2C5A-E628-AA32-95DA-F09C771D8C14}"/>
              </a:ext>
            </a:extLst>
          </p:cNvPr>
          <p:cNvSpPr txBox="1"/>
          <p:nvPr/>
        </p:nvSpPr>
        <p:spPr>
          <a:xfrm>
            <a:off x="419695" y="1479083"/>
            <a:ext cx="3249827" cy="3139321"/>
          </a:xfrm>
          <a:prstGeom prst="rect">
            <a:avLst/>
          </a:prstGeom>
          <a:noFill/>
        </p:spPr>
        <p:txBody>
          <a:bodyPr wrap="square" rtlCol="0">
            <a:spAutoFit/>
          </a:bodyPr>
          <a:lstStyle/>
          <a:p>
            <a:r>
              <a:rPr kumimoji="1" lang="zh-CN" altLang="en-US" dirty="0"/>
              <a:t>对于一个有向图，对于任意一对节点</a:t>
            </a:r>
            <a:r>
              <a:rPr kumimoji="1" lang="en-US" altLang="zh-CN" dirty="0"/>
              <a:t>A</a:t>
            </a:r>
            <a:r>
              <a:rPr kumimoji="1" lang="zh-CN" altLang="en-US" dirty="0"/>
              <a:t>和</a:t>
            </a:r>
            <a:r>
              <a:rPr kumimoji="1" lang="en-US" altLang="zh-CN" dirty="0"/>
              <a:t>B</a:t>
            </a:r>
            <a:r>
              <a:rPr kumimoji="1" lang="zh-CN" altLang="en-US" dirty="0"/>
              <a:t>，存在从</a:t>
            </a:r>
            <a:r>
              <a:rPr kumimoji="1" lang="en-US" altLang="zh-CN" dirty="0"/>
              <a:t>A</a:t>
            </a:r>
            <a:r>
              <a:rPr kumimoji="1" lang="zh-CN" altLang="en-US" dirty="0"/>
              <a:t>到</a:t>
            </a:r>
            <a:r>
              <a:rPr kumimoji="1" lang="en-US" altLang="zh-CN" dirty="0"/>
              <a:t>B</a:t>
            </a:r>
            <a:r>
              <a:rPr kumimoji="1" lang="zh-CN" altLang="en-US" dirty="0"/>
              <a:t>的有向路径，同时也存在从</a:t>
            </a:r>
            <a:r>
              <a:rPr kumimoji="1" lang="en-US" altLang="zh-CN" dirty="0"/>
              <a:t>B</a:t>
            </a:r>
            <a:r>
              <a:rPr kumimoji="1" lang="zh-CN" altLang="en-US" dirty="0"/>
              <a:t>到</a:t>
            </a:r>
            <a:r>
              <a:rPr kumimoji="1" lang="en-US" altLang="zh-CN" dirty="0"/>
              <a:t>A</a:t>
            </a:r>
            <a:r>
              <a:rPr kumimoji="1" lang="zh-CN" altLang="en-US" dirty="0"/>
              <a:t>的一条有向路径，则我们称其为</a:t>
            </a:r>
            <a:r>
              <a:rPr kumimoji="1" lang="zh-CN" altLang="en-US" dirty="0">
                <a:solidFill>
                  <a:srgbClr val="C00000"/>
                </a:solidFill>
              </a:rPr>
              <a:t>强连通图</a:t>
            </a:r>
            <a:r>
              <a:rPr kumimoji="1" lang="zh-CN" altLang="en-US" dirty="0"/>
              <a:t>。</a:t>
            </a:r>
            <a:endParaRPr kumimoji="1" lang="en-US" altLang="zh-CN" dirty="0"/>
          </a:p>
          <a:p>
            <a:endParaRPr kumimoji="1" lang="en-US" altLang="zh-CN" dirty="0"/>
          </a:p>
          <a:p>
            <a:endParaRPr kumimoji="1" lang="en-US" altLang="zh-CN" dirty="0"/>
          </a:p>
          <a:p>
            <a:r>
              <a:rPr kumimoji="1" lang="zh-CN" altLang="en-US" dirty="0"/>
              <a:t>如果一个有向图，我们忽略边的方向，这个图在无向图的概念中是连通的，则这个有向图被称为</a:t>
            </a:r>
            <a:r>
              <a:rPr kumimoji="1" lang="zh-CN" altLang="en-US" dirty="0">
                <a:solidFill>
                  <a:srgbClr val="C00000"/>
                </a:solidFill>
              </a:rPr>
              <a:t>弱连通图</a:t>
            </a:r>
            <a:r>
              <a:rPr kumimoji="1" lang="zh-CN" altLang="en-US" dirty="0"/>
              <a:t>。</a:t>
            </a:r>
          </a:p>
        </p:txBody>
      </p:sp>
    </p:spTree>
    <p:extLst>
      <p:ext uri="{BB962C8B-B14F-4D97-AF65-F5344CB8AC3E}">
        <p14:creationId xmlns:p14="http://schemas.microsoft.com/office/powerpoint/2010/main" val="344315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207656"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22</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zh-CN" altLang="en-US" sz="2000" b="1" dirty="0">
                <a:solidFill>
                  <a:schemeClr val="accent1"/>
                </a:solidFill>
                <a:latin typeface="Times New Roman"/>
                <a:cs typeface="Times New Roman"/>
              </a:rPr>
              <a:t>完全图 </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团</a:t>
            </a:r>
            <a:r>
              <a:rPr lang="en-US" altLang="zh-CN" sz="2000" b="1" dirty="0">
                <a:solidFill>
                  <a:schemeClr val="accent1"/>
                </a:solidFill>
                <a:latin typeface="Times New Roman"/>
                <a:cs typeface="Times New Roman"/>
              </a:rPr>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047FC5E-7BD1-0D4E-8D46-057292A8D52E}"/>
                  </a:ext>
                </a:extLst>
              </p:cNvPr>
              <p:cNvSpPr/>
              <p:nvPr/>
            </p:nvSpPr>
            <p:spPr>
              <a:xfrm>
                <a:off x="523603" y="1537744"/>
                <a:ext cx="4572000" cy="2564805"/>
              </a:xfrm>
              <a:prstGeom prst="rect">
                <a:avLst/>
              </a:prstGeom>
            </p:spPr>
            <p:txBody>
              <a:bodyPr>
                <a:spAutoFit/>
              </a:bodyPr>
              <a:lstStyle/>
              <a:p>
                <a14:m>
                  <m:oMath xmlns:m="http://schemas.openxmlformats.org/officeDocument/2006/math">
                    <m:r>
                      <a:rPr lang="en-US" altLang="zh-CN" b="0" i="1" smtClean="0">
                        <a:latin typeface="Cambria Math" panose="02040503050406030204" pitchFamily="18" charset="0"/>
                      </a:rPr>
                      <m:t>𝑁</m:t>
                    </m:r>
                  </m:oMath>
                </a14:m>
                <a:r>
                  <a:rPr lang="zh-CN" altLang="en-US" dirty="0"/>
                  <a:t> 个节点的无向图，最多边的数目是：</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m:rPr>
                              <m:sty m:val="p"/>
                            </m:rPr>
                            <a:rPr lang="en-US" altLang="zh-CN" i="1">
                              <a:latin typeface="Cambria Math" panose="02040503050406030204" pitchFamily="18" charset="0"/>
                            </a:rPr>
                            <m:t>max</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en-US" altLang="zh-CN" b="0" dirty="0"/>
              </a:p>
              <a:p>
                <a:endParaRPr lang="en-US" altLang="zh-CN" dirty="0"/>
              </a:p>
              <a:p>
                <a:endParaRPr lang="en-US" altLang="zh-CN" dirty="0"/>
              </a:p>
              <a:p>
                <a:r>
                  <a:rPr lang="zh-CN" altLang="en-US" dirty="0"/>
                  <a:t>如果一个无向图中边的数目等于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𝑚𝑎𝑥</m:t>
                        </m:r>
                      </m:sub>
                    </m:sSub>
                  </m:oMath>
                </a14:m>
                <a:r>
                  <a:rPr lang="zh-CN" altLang="en-US" dirty="0"/>
                  <a:t>，则</a:t>
                </a:r>
                <a:endParaRPr lang="en-US" altLang="zh-CN" dirty="0"/>
              </a:p>
              <a:p>
                <a:r>
                  <a:rPr lang="zh-CN" altLang="en-US" dirty="0"/>
                  <a:t>这个图被称为完全图（团），它的每个节点的度数都是</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zh-CN" altLang="en-US" dirty="0"/>
                  <a:t>。</a:t>
                </a:r>
                <a:endParaRPr lang="en-US" altLang="zh-CN" b="0" dirty="0"/>
              </a:p>
            </p:txBody>
          </p:sp>
        </mc:Choice>
        <mc:Fallback xmlns="">
          <p:sp>
            <p:nvSpPr>
              <p:cNvPr id="3" name="矩形 2">
                <a:extLst>
                  <a:ext uri="{FF2B5EF4-FFF2-40B4-BE49-F238E27FC236}">
                    <a16:creationId xmlns:a16="http://schemas.microsoft.com/office/drawing/2014/main" id="{2047FC5E-7BD1-0D4E-8D46-057292A8D52E}"/>
                  </a:ext>
                </a:extLst>
              </p:cNvPr>
              <p:cNvSpPr>
                <a:spLocks noRot="1" noChangeAspect="1" noMove="1" noResize="1" noEditPoints="1" noAdjustHandles="1" noChangeArrowheads="1" noChangeShapeType="1" noTextEdit="1"/>
              </p:cNvSpPr>
              <p:nvPr/>
            </p:nvSpPr>
            <p:spPr>
              <a:xfrm>
                <a:off x="523603" y="1537744"/>
                <a:ext cx="4572000" cy="2564805"/>
              </a:xfrm>
              <a:prstGeom prst="rect">
                <a:avLst/>
              </a:prstGeom>
              <a:blipFill>
                <a:blip r:embed="rId3"/>
                <a:stretch>
                  <a:fillRect l="-1385" t="-490" b="-245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1C283B2-B5FD-694E-8C80-B84A48F5DD6D}"/>
              </a:ext>
            </a:extLst>
          </p:cNvPr>
          <p:cNvPicPr>
            <a:picLocks noChangeAspect="1"/>
          </p:cNvPicPr>
          <p:nvPr/>
        </p:nvPicPr>
        <p:blipFill>
          <a:blip r:embed="rId4"/>
          <a:stretch>
            <a:fillRect/>
          </a:stretch>
        </p:blipFill>
        <p:spPr>
          <a:xfrm>
            <a:off x="5474854" y="1043709"/>
            <a:ext cx="2413000" cy="2349500"/>
          </a:xfrm>
          <a:prstGeom prst="rect">
            <a:avLst/>
          </a:prstGeom>
        </p:spPr>
      </p:pic>
    </p:spTree>
    <p:extLst>
      <p:ext uri="{BB962C8B-B14F-4D97-AF65-F5344CB8AC3E}">
        <p14:creationId xmlns:p14="http://schemas.microsoft.com/office/powerpoint/2010/main" val="91842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23</a:t>
            </a:fld>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A55FB2A-44F1-0D42-B9B1-C8E5FBE41357}"/>
                  </a:ext>
                </a:extLst>
              </p:cNvPr>
              <p:cNvSpPr/>
              <p:nvPr/>
            </p:nvSpPr>
            <p:spPr>
              <a:xfrm>
                <a:off x="419695" y="938022"/>
                <a:ext cx="7913815" cy="707886"/>
              </a:xfrm>
              <a:prstGeom prst="rect">
                <a:avLst/>
              </a:prstGeom>
            </p:spPr>
            <p:txBody>
              <a:bodyPr wrap="square">
                <a:spAutoFit/>
              </a:bodyPr>
              <a:lstStyle/>
              <a:p>
                <a:r>
                  <a:rPr lang="zh-CN" altLang="en-US" sz="2000" b="1" dirty="0">
                    <a:solidFill>
                      <a:schemeClr val="accent1"/>
                    </a:solidFill>
                    <a:latin typeface="Times New Roman"/>
                    <a:cs typeface="Times New Roman"/>
                  </a:rPr>
                  <a:t>二部图</a:t>
                </a:r>
                <a:r>
                  <a:rPr lang="zh-CN" altLang="en-US" sz="2000" dirty="0">
                    <a:latin typeface="Times New Roman"/>
                    <a:cs typeface="Times New Roman"/>
                  </a:rPr>
                  <a:t>的节点分为两个不相交的集合</a:t>
                </a:r>
                <a14:m>
                  <m:oMath xmlns:m="http://schemas.openxmlformats.org/officeDocument/2006/math">
                    <m:r>
                      <a:rPr lang="en-US" altLang="zh-CN" sz="2000" i="1" smtClean="0">
                        <a:latin typeface="Cambria Math" panose="02040503050406030204" pitchFamily="18" charset="0"/>
                      </a:rPr>
                      <m:t>𝑈</m:t>
                    </m:r>
                  </m:oMath>
                </a14:m>
                <a:r>
                  <a:rPr lang="zh-CN" altLang="en-US" sz="2000" dirty="0">
                    <a:latin typeface="Helvetica" pitchFamily="2" charset="0"/>
                  </a:rPr>
                  <a:t>和</a:t>
                </a:r>
                <a14:m>
                  <m:oMath xmlns:m="http://schemas.openxmlformats.org/officeDocument/2006/math">
                    <m:r>
                      <a:rPr lang="en-US" altLang="zh-CN" sz="2000" b="0" i="1" dirty="0" smtClean="0">
                        <a:latin typeface="Cambria Math" panose="02040503050406030204" pitchFamily="18" charset="0"/>
                      </a:rPr>
                      <m:t>𝑉</m:t>
                    </m:r>
                  </m:oMath>
                </a14:m>
                <a:r>
                  <a:rPr lang="en-US" altLang="zh-CN" sz="2000" dirty="0">
                    <a:latin typeface="Helvetica" pitchFamily="2" charset="0"/>
                  </a:rPr>
                  <a:t>,</a:t>
                </a:r>
                <a:r>
                  <a:rPr lang="zh-CN" altLang="en-US" sz="2000" dirty="0">
                    <a:latin typeface="Helvetica" pitchFamily="2" charset="0"/>
                  </a:rPr>
                  <a:t>每条边都分别连接集合</a:t>
                </a:r>
                <a14:m>
                  <m:oMath xmlns:m="http://schemas.openxmlformats.org/officeDocument/2006/math">
                    <m:r>
                      <a:rPr lang="en-US" altLang="zh-CN" sz="2000" i="1">
                        <a:latin typeface="Cambria Math" panose="02040503050406030204" pitchFamily="18" charset="0"/>
                      </a:rPr>
                      <m:t>𝑈</m:t>
                    </m:r>
                  </m:oMath>
                </a14:m>
                <a:r>
                  <a:rPr lang="zh-CN" altLang="en-US" sz="2000" dirty="0">
                    <a:latin typeface="Helvetica" pitchFamily="2" charset="0"/>
                  </a:rPr>
                  <a:t>和</a:t>
                </a:r>
                <a14:m>
                  <m:oMath xmlns:m="http://schemas.openxmlformats.org/officeDocument/2006/math">
                    <m:r>
                      <a:rPr lang="en-US" altLang="zh-CN" sz="2000" i="1" dirty="0">
                        <a:latin typeface="Cambria Math" panose="02040503050406030204" pitchFamily="18" charset="0"/>
                      </a:rPr>
                      <m:t>𝑉</m:t>
                    </m:r>
                  </m:oMath>
                </a14:m>
                <a:r>
                  <a:rPr lang="zh-CN" altLang="en-US" sz="2000" dirty="0">
                    <a:latin typeface="Helvetica" pitchFamily="2" charset="0"/>
                  </a:rPr>
                  <a:t>中的一个点。</a:t>
                </a:r>
                <a:endParaRPr lang="en-US" altLang="zh-CN" sz="2000" b="1" dirty="0">
                  <a:solidFill>
                    <a:schemeClr val="accent1"/>
                  </a:solidFill>
                  <a:latin typeface="Times New Roman"/>
                  <a:cs typeface="Times New Roman"/>
                </a:endParaRPr>
              </a:p>
            </p:txBody>
          </p:sp>
        </mc:Choice>
        <mc:Fallback xmlns="">
          <p:sp>
            <p:nvSpPr>
              <p:cNvPr id="10" name="矩形 9">
                <a:extLst>
                  <a:ext uri="{FF2B5EF4-FFF2-40B4-BE49-F238E27FC236}">
                    <a16:creationId xmlns:a16="http://schemas.microsoft.com/office/drawing/2014/main" id="{CA55FB2A-44F1-0D42-B9B1-C8E5FBE41357}"/>
                  </a:ext>
                </a:extLst>
              </p:cNvPr>
              <p:cNvSpPr>
                <a:spLocks noRot="1" noChangeAspect="1" noMove="1" noResize="1" noEditPoints="1" noAdjustHandles="1" noChangeArrowheads="1" noChangeShapeType="1" noTextEdit="1"/>
              </p:cNvSpPr>
              <p:nvPr/>
            </p:nvSpPr>
            <p:spPr>
              <a:xfrm>
                <a:off x="419695" y="938022"/>
                <a:ext cx="7913815" cy="707886"/>
              </a:xfrm>
              <a:prstGeom prst="rect">
                <a:avLst/>
              </a:prstGeom>
              <a:blipFill>
                <a:blip r:embed="rId3"/>
                <a:stretch>
                  <a:fillRect l="-962" t="-3509" r="-481" b="-1403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B9023DA-F10A-3241-96D5-6F55A940A9FE}"/>
              </a:ext>
            </a:extLst>
          </p:cNvPr>
          <p:cNvPicPr>
            <a:picLocks noChangeAspect="1"/>
          </p:cNvPicPr>
          <p:nvPr/>
        </p:nvPicPr>
        <p:blipFill>
          <a:blip r:embed="rId4"/>
          <a:stretch>
            <a:fillRect/>
          </a:stretch>
        </p:blipFill>
        <p:spPr>
          <a:xfrm>
            <a:off x="651214" y="1874589"/>
            <a:ext cx="1759913" cy="2353453"/>
          </a:xfrm>
          <a:prstGeom prst="rect">
            <a:avLst/>
          </a:prstGeom>
        </p:spPr>
      </p:pic>
      <p:sp>
        <p:nvSpPr>
          <p:cNvPr id="9" name="文本框 8">
            <a:extLst>
              <a:ext uri="{FF2B5EF4-FFF2-40B4-BE49-F238E27FC236}">
                <a16:creationId xmlns:a16="http://schemas.microsoft.com/office/drawing/2014/main" id="{4E0CE597-06F7-414C-A41A-A46994384298}"/>
              </a:ext>
            </a:extLst>
          </p:cNvPr>
          <p:cNvSpPr txBox="1"/>
          <p:nvPr/>
        </p:nvSpPr>
        <p:spPr>
          <a:xfrm>
            <a:off x="2927638" y="2297264"/>
            <a:ext cx="3117273" cy="1200329"/>
          </a:xfrm>
          <a:prstGeom prst="rect">
            <a:avLst/>
          </a:prstGeom>
          <a:noFill/>
        </p:spPr>
        <p:txBody>
          <a:bodyPr wrap="square" rtlCol="0">
            <a:spAutoFit/>
          </a:bodyPr>
          <a:lstStyle/>
          <a:p>
            <a:r>
              <a:rPr kumimoji="1" lang="zh-CN" altLang="en-US" b="1" dirty="0">
                <a:solidFill>
                  <a:srgbClr val="C00000"/>
                </a:solidFill>
              </a:rPr>
              <a:t>例</a:t>
            </a:r>
            <a:r>
              <a:rPr kumimoji="1" lang="en-US" altLang="zh-CN" b="1" dirty="0">
                <a:solidFill>
                  <a:srgbClr val="C00000"/>
                </a:solidFill>
              </a:rPr>
              <a:t>:</a:t>
            </a:r>
            <a:r>
              <a:rPr kumimoji="1" lang="zh-CN" altLang="en-US" b="1" dirty="0">
                <a:solidFill>
                  <a:srgbClr val="C00000"/>
                </a:solidFill>
              </a:rPr>
              <a:t> </a:t>
            </a:r>
            <a:endParaRPr kumimoji="1" lang="en-US" altLang="zh-CN" b="1" dirty="0">
              <a:solidFill>
                <a:srgbClr val="C00000"/>
              </a:solidFill>
            </a:endParaRPr>
          </a:p>
          <a:p>
            <a:endParaRPr kumimoji="1" lang="en-US" altLang="zh-CN" dirty="0"/>
          </a:p>
          <a:p>
            <a:r>
              <a:rPr lang="zh-CN" altLang="en-US" dirty="0"/>
              <a:t>作者</a:t>
            </a:r>
            <a:r>
              <a:rPr lang="en-US" altLang="zh-CN" dirty="0"/>
              <a:t>-</a:t>
            </a:r>
            <a:r>
              <a:rPr lang="zh-CN" altLang="en-US" dirty="0"/>
              <a:t>论文 </a:t>
            </a:r>
            <a:r>
              <a:rPr lang="en-US" altLang="zh-CN" dirty="0"/>
              <a:t>;</a:t>
            </a:r>
            <a:r>
              <a:rPr lang="zh-CN" altLang="en-US" dirty="0"/>
              <a:t> </a:t>
            </a:r>
            <a:endParaRPr lang="en-US" altLang="zh-CN" dirty="0"/>
          </a:p>
          <a:p>
            <a:r>
              <a:rPr kumimoji="1" lang="zh-CN" altLang="en-US" dirty="0"/>
              <a:t>客户</a:t>
            </a:r>
            <a:r>
              <a:rPr kumimoji="1" lang="en-US" altLang="zh-CN" dirty="0"/>
              <a:t>-</a:t>
            </a:r>
            <a:r>
              <a:rPr kumimoji="1" lang="zh-CN" altLang="en-US" dirty="0"/>
              <a:t>商品 </a:t>
            </a:r>
            <a:r>
              <a:rPr kumimoji="1" lang="en-US" altLang="zh-CN" dirty="0"/>
              <a:t>;</a:t>
            </a:r>
          </a:p>
        </p:txBody>
      </p:sp>
    </p:spTree>
    <p:extLst>
      <p:ext uri="{BB962C8B-B14F-4D97-AF65-F5344CB8AC3E}">
        <p14:creationId xmlns:p14="http://schemas.microsoft.com/office/powerpoint/2010/main" val="3129024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24</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419695" y="938022"/>
            <a:ext cx="7913815" cy="400110"/>
          </a:xfrm>
          <a:prstGeom prst="rect">
            <a:avLst/>
          </a:prstGeom>
        </p:spPr>
        <p:txBody>
          <a:bodyPr wrap="square">
            <a:spAutoFit/>
          </a:bodyPr>
          <a:lstStyle/>
          <a:p>
            <a:r>
              <a:rPr lang="zh-CN" altLang="en-US" sz="2000" b="1" dirty="0">
                <a:solidFill>
                  <a:schemeClr val="accent1"/>
                </a:solidFill>
                <a:latin typeface="Times New Roman"/>
                <a:cs typeface="Times New Roman"/>
              </a:rPr>
              <a:t>多重图</a:t>
            </a:r>
            <a:r>
              <a:rPr lang="zh-CN" altLang="en-US" sz="2000" b="1" dirty="0">
                <a:latin typeface="Times New Roman"/>
                <a:cs typeface="Times New Roman"/>
              </a:rPr>
              <a:t>和</a:t>
            </a:r>
            <a:r>
              <a:rPr lang="zh-CN" altLang="en-US" sz="2000" b="1" dirty="0">
                <a:solidFill>
                  <a:schemeClr val="accent1"/>
                </a:solidFill>
                <a:latin typeface="Times New Roman"/>
                <a:cs typeface="Times New Roman"/>
              </a:rPr>
              <a:t>自环图</a:t>
            </a:r>
            <a:r>
              <a:rPr lang="zh-CN" altLang="en-US" sz="2000" dirty="0">
                <a:latin typeface="Helvetica" pitchFamily="2" charset="0"/>
              </a:rPr>
              <a:t>。</a:t>
            </a:r>
            <a:endParaRPr lang="en-US" altLang="zh-CN" sz="2000" b="1" dirty="0">
              <a:solidFill>
                <a:schemeClr val="accent1"/>
              </a:solidFill>
              <a:latin typeface="Times New Roman"/>
              <a:cs typeface="Times New Roman"/>
            </a:endParaRPr>
          </a:p>
        </p:txBody>
      </p:sp>
      <p:sp>
        <p:nvSpPr>
          <p:cNvPr id="3" name="文本框 2">
            <a:extLst>
              <a:ext uri="{FF2B5EF4-FFF2-40B4-BE49-F238E27FC236}">
                <a16:creationId xmlns:a16="http://schemas.microsoft.com/office/drawing/2014/main" id="{73E59877-8E80-D9E9-AC32-647D11CFFAF8}"/>
              </a:ext>
            </a:extLst>
          </p:cNvPr>
          <p:cNvSpPr txBox="1"/>
          <p:nvPr/>
        </p:nvSpPr>
        <p:spPr>
          <a:xfrm>
            <a:off x="419695" y="1467555"/>
            <a:ext cx="8232815" cy="1200329"/>
          </a:xfrm>
          <a:prstGeom prst="rect">
            <a:avLst/>
          </a:prstGeom>
          <a:noFill/>
        </p:spPr>
        <p:txBody>
          <a:bodyPr wrap="square" rtlCol="0">
            <a:spAutoFit/>
          </a:bodyPr>
          <a:lstStyle/>
          <a:p>
            <a:r>
              <a:rPr kumimoji="1" lang="zh-CN" altLang="en-US" dirty="0">
                <a:solidFill>
                  <a:schemeClr val="accent1"/>
                </a:solidFill>
              </a:rPr>
              <a:t>多重图：</a:t>
            </a:r>
            <a:r>
              <a:rPr kumimoji="1" lang="zh-CN" altLang="en-US" dirty="0"/>
              <a:t>含有平行边或者自环边的图，即图中某两个顶点之间的边数不止一条，又允许顶点通过一条边与本身关联，则该图被称为多重图。</a:t>
            </a:r>
            <a:endParaRPr kumimoji="1" lang="en-US" altLang="zh-CN" dirty="0"/>
          </a:p>
          <a:p>
            <a:endParaRPr kumimoji="1" lang="en-US" altLang="zh-CN" dirty="0">
              <a:solidFill>
                <a:schemeClr val="accent1"/>
              </a:solidFill>
            </a:endParaRPr>
          </a:p>
          <a:p>
            <a:r>
              <a:rPr kumimoji="1" lang="zh-CN" altLang="en-US" dirty="0">
                <a:solidFill>
                  <a:schemeClr val="accent1"/>
                </a:solidFill>
              </a:rPr>
              <a:t>自环图：</a:t>
            </a:r>
            <a:r>
              <a:rPr kumimoji="1" lang="zh-CN" altLang="en-US" dirty="0"/>
              <a:t>无平行边而只存在自环边的图又被称为自环图。</a:t>
            </a:r>
          </a:p>
        </p:txBody>
      </p:sp>
      <p:pic>
        <p:nvPicPr>
          <p:cNvPr id="11" name="图片 10">
            <a:extLst>
              <a:ext uri="{FF2B5EF4-FFF2-40B4-BE49-F238E27FC236}">
                <a16:creationId xmlns:a16="http://schemas.microsoft.com/office/drawing/2014/main" id="{B7A1F1A8-7176-5A7C-BC67-4DCAF0050EC9}"/>
              </a:ext>
            </a:extLst>
          </p:cNvPr>
          <p:cNvPicPr>
            <a:picLocks noChangeAspect="1"/>
          </p:cNvPicPr>
          <p:nvPr/>
        </p:nvPicPr>
        <p:blipFill>
          <a:blip r:embed="rId3"/>
          <a:stretch>
            <a:fillRect/>
          </a:stretch>
        </p:blipFill>
        <p:spPr>
          <a:xfrm>
            <a:off x="168235" y="3085307"/>
            <a:ext cx="3775115" cy="1292739"/>
          </a:xfrm>
          <a:prstGeom prst="rect">
            <a:avLst/>
          </a:prstGeom>
        </p:spPr>
      </p:pic>
      <p:pic>
        <p:nvPicPr>
          <p:cNvPr id="13" name="图片 12">
            <a:extLst>
              <a:ext uri="{FF2B5EF4-FFF2-40B4-BE49-F238E27FC236}">
                <a16:creationId xmlns:a16="http://schemas.microsoft.com/office/drawing/2014/main" id="{31C9A4D4-AC93-1E01-EAC6-828FCE3FD08D}"/>
              </a:ext>
            </a:extLst>
          </p:cNvPr>
          <p:cNvPicPr>
            <a:picLocks noChangeAspect="1"/>
          </p:cNvPicPr>
          <p:nvPr/>
        </p:nvPicPr>
        <p:blipFill>
          <a:blip r:embed="rId4"/>
          <a:stretch>
            <a:fillRect/>
          </a:stretch>
        </p:blipFill>
        <p:spPr>
          <a:xfrm>
            <a:off x="4660493" y="3050810"/>
            <a:ext cx="3594913" cy="1327236"/>
          </a:xfrm>
          <a:prstGeom prst="rect">
            <a:avLst/>
          </a:prstGeom>
        </p:spPr>
      </p:pic>
      <p:sp>
        <p:nvSpPr>
          <p:cNvPr id="15" name="文本框 14">
            <a:extLst>
              <a:ext uri="{FF2B5EF4-FFF2-40B4-BE49-F238E27FC236}">
                <a16:creationId xmlns:a16="http://schemas.microsoft.com/office/drawing/2014/main" id="{7E6E1B8E-9A6C-33CB-0299-2D599A2F1E53}"/>
              </a:ext>
            </a:extLst>
          </p:cNvPr>
          <p:cNvSpPr txBox="1"/>
          <p:nvPr/>
        </p:nvSpPr>
        <p:spPr>
          <a:xfrm>
            <a:off x="1873939" y="4508002"/>
            <a:ext cx="1360751" cy="369332"/>
          </a:xfrm>
          <a:prstGeom prst="rect">
            <a:avLst/>
          </a:prstGeom>
          <a:noFill/>
        </p:spPr>
        <p:txBody>
          <a:bodyPr wrap="square">
            <a:spAutoFit/>
          </a:bodyPr>
          <a:lstStyle/>
          <a:p>
            <a:r>
              <a:rPr kumimoji="1" lang="en-US" altLang="zh-CN" dirty="0"/>
              <a:t>(a)</a:t>
            </a:r>
            <a:r>
              <a:rPr kumimoji="1" lang="zh-CN" altLang="en-US" dirty="0"/>
              <a:t> 多重图</a:t>
            </a:r>
            <a:endParaRPr lang="zh-CN" altLang="en-US" dirty="0"/>
          </a:p>
        </p:txBody>
      </p:sp>
      <p:sp>
        <p:nvSpPr>
          <p:cNvPr id="16" name="文本框 15">
            <a:extLst>
              <a:ext uri="{FF2B5EF4-FFF2-40B4-BE49-F238E27FC236}">
                <a16:creationId xmlns:a16="http://schemas.microsoft.com/office/drawing/2014/main" id="{E7617BA2-0EEC-9854-B5FD-BCCC36EB18BB}"/>
              </a:ext>
            </a:extLst>
          </p:cNvPr>
          <p:cNvSpPr txBox="1"/>
          <p:nvPr/>
        </p:nvSpPr>
        <p:spPr>
          <a:xfrm>
            <a:off x="5777573" y="4508002"/>
            <a:ext cx="1360751" cy="369332"/>
          </a:xfrm>
          <a:prstGeom prst="rect">
            <a:avLst/>
          </a:prstGeom>
          <a:noFill/>
        </p:spPr>
        <p:txBody>
          <a:bodyPr wrap="square">
            <a:spAutoFit/>
          </a:bodyPr>
          <a:lstStyle/>
          <a:p>
            <a:r>
              <a:rPr kumimoji="1" lang="en-US" altLang="zh-CN" dirty="0"/>
              <a:t>(b)</a:t>
            </a:r>
            <a:r>
              <a:rPr kumimoji="1" lang="zh-CN" altLang="en-US" dirty="0"/>
              <a:t> 自环图</a:t>
            </a:r>
            <a:endParaRPr lang="zh-CN" altLang="en-US" dirty="0"/>
          </a:p>
        </p:txBody>
      </p:sp>
    </p:spTree>
    <p:extLst>
      <p:ext uri="{BB962C8B-B14F-4D97-AF65-F5344CB8AC3E}">
        <p14:creationId xmlns:p14="http://schemas.microsoft.com/office/powerpoint/2010/main" val="3785635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25</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zh-CN" altLang="en-US" sz="2000" b="1" dirty="0">
                <a:solidFill>
                  <a:schemeClr val="accent1"/>
                </a:solidFill>
                <a:latin typeface="Times New Roman"/>
                <a:cs typeface="Times New Roman"/>
              </a:rPr>
              <a:t>图结构的表达</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 邻接矩阵</a:t>
            </a:r>
            <a:endParaRPr lang="en-US" altLang="zh-CN" sz="2000" b="1" dirty="0">
              <a:solidFill>
                <a:schemeClr val="accent1"/>
              </a:solidFill>
              <a:latin typeface="Times New Roman"/>
              <a:cs typeface="Times New Roman"/>
            </a:endParaRPr>
          </a:p>
        </p:txBody>
      </p:sp>
      <p:pic>
        <p:nvPicPr>
          <p:cNvPr id="4" name="图片 3">
            <a:extLst>
              <a:ext uri="{FF2B5EF4-FFF2-40B4-BE49-F238E27FC236}">
                <a16:creationId xmlns:a16="http://schemas.microsoft.com/office/drawing/2014/main" id="{ECF81327-7B12-5D42-A468-B3C7D6A5E668}"/>
              </a:ext>
            </a:extLst>
          </p:cNvPr>
          <p:cNvPicPr>
            <a:picLocks noChangeAspect="1"/>
          </p:cNvPicPr>
          <p:nvPr/>
        </p:nvPicPr>
        <p:blipFill>
          <a:blip r:embed="rId3"/>
          <a:stretch>
            <a:fillRect/>
          </a:stretch>
        </p:blipFill>
        <p:spPr>
          <a:xfrm>
            <a:off x="1745042" y="1474149"/>
            <a:ext cx="4527239" cy="3398599"/>
          </a:xfrm>
          <a:prstGeom prst="rect">
            <a:avLst/>
          </a:prstGeom>
        </p:spPr>
      </p:pic>
      <p:sp>
        <p:nvSpPr>
          <p:cNvPr id="3" name="文本框 2">
            <a:extLst>
              <a:ext uri="{FF2B5EF4-FFF2-40B4-BE49-F238E27FC236}">
                <a16:creationId xmlns:a16="http://schemas.microsoft.com/office/drawing/2014/main" id="{1571601E-4ECC-6FCC-4D65-1661F10723AA}"/>
              </a:ext>
            </a:extLst>
          </p:cNvPr>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spTree>
    <p:extLst>
      <p:ext uri="{BB962C8B-B14F-4D97-AF65-F5344CB8AC3E}">
        <p14:creationId xmlns:p14="http://schemas.microsoft.com/office/powerpoint/2010/main" val="270479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26</a:t>
            </a:fld>
            <a:endParaRPr kumimoji="1" lang="zh-CN" altLang="en-US"/>
          </a:p>
        </p:txBody>
      </p:sp>
      <p:pic>
        <p:nvPicPr>
          <p:cNvPr id="7" name="图片 6">
            <a:extLst>
              <a:ext uri="{FF2B5EF4-FFF2-40B4-BE49-F238E27FC236}">
                <a16:creationId xmlns:a16="http://schemas.microsoft.com/office/drawing/2014/main" id="{CAE75B23-C723-D342-BA90-7D9C37075D92}"/>
              </a:ext>
            </a:extLst>
          </p:cNvPr>
          <p:cNvPicPr>
            <a:picLocks noChangeAspect="1"/>
          </p:cNvPicPr>
          <p:nvPr/>
        </p:nvPicPr>
        <p:blipFill>
          <a:blip r:embed="rId3"/>
          <a:stretch>
            <a:fillRect/>
          </a:stretch>
        </p:blipFill>
        <p:spPr>
          <a:xfrm>
            <a:off x="1273550" y="1435466"/>
            <a:ext cx="6139699" cy="3605641"/>
          </a:xfrm>
          <a:prstGeom prst="rect">
            <a:avLst/>
          </a:prstGeom>
        </p:spPr>
      </p:pic>
      <p:sp>
        <p:nvSpPr>
          <p:cNvPr id="3" name="文本框 2">
            <a:extLst>
              <a:ext uri="{FF2B5EF4-FFF2-40B4-BE49-F238E27FC236}">
                <a16:creationId xmlns:a16="http://schemas.microsoft.com/office/drawing/2014/main" id="{F85A479F-B2CC-9A6A-1202-FB316EB6D5E0}"/>
              </a:ext>
            </a:extLst>
          </p:cNvPr>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sp>
        <p:nvSpPr>
          <p:cNvPr id="4" name="矩形 3">
            <a:extLst>
              <a:ext uri="{FF2B5EF4-FFF2-40B4-BE49-F238E27FC236}">
                <a16:creationId xmlns:a16="http://schemas.microsoft.com/office/drawing/2014/main" id="{BB734F04-6865-4D68-E906-37C14EF90B28}"/>
              </a:ext>
            </a:extLst>
          </p:cNvPr>
          <p:cNvSpPr/>
          <p:nvPr/>
        </p:nvSpPr>
        <p:spPr>
          <a:xfrm>
            <a:off x="523603" y="965647"/>
            <a:ext cx="7913815" cy="400110"/>
          </a:xfrm>
          <a:prstGeom prst="rect">
            <a:avLst/>
          </a:prstGeom>
        </p:spPr>
        <p:txBody>
          <a:bodyPr wrap="square">
            <a:spAutoFit/>
          </a:bodyPr>
          <a:lstStyle/>
          <a:p>
            <a:r>
              <a:rPr lang="zh-CN" altLang="en-US" sz="2000" b="1" dirty="0">
                <a:solidFill>
                  <a:schemeClr val="accent1"/>
                </a:solidFill>
                <a:latin typeface="Times New Roman"/>
                <a:cs typeface="Times New Roman"/>
              </a:rPr>
              <a:t>图结构的表达</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 邻接矩阵</a:t>
            </a:r>
            <a:endParaRPr lang="en-US" altLang="zh-CN" sz="2000" b="1" dirty="0">
              <a:solidFill>
                <a:schemeClr val="accent1"/>
              </a:solidFill>
              <a:latin typeface="Times New Roman"/>
              <a:cs typeface="Times New Roman"/>
            </a:endParaRPr>
          </a:p>
        </p:txBody>
      </p:sp>
    </p:spTree>
    <p:extLst>
      <p:ext uri="{BB962C8B-B14F-4D97-AF65-F5344CB8AC3E}">
        <p14:creationId xmlns:p14="http://schemas.microsoft.com/office/powerpoint/2010/main" val="3098629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27</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zh-CN" altLang="en-US" sz="2000" b="1" dirty="0">
                <a:solidFill>
                  <a:schemeClr val="accent1"/>
                </a:solidFill>
                <a:latin typeface="Times New Roman"/>
                <a:cs typeface="Times New Roman"/>
              </a:rPr>
              <a:t>图结构的表达</a:t>
            </a:r>
            <a:r>
              <a:rPr lang="en-US" altLang="zh-CN" sz="2000" b="1" dirty="0">
                <a:solidFill>
                  <a:schemeClr val="accent1"/>
                </a:solidFill>
                <a:latin typeface="Times New Roman"/>
                <a:cs typeface="Times New Roman"/>
              </a:rPr>
              <a:t>—</a:t>
            </a:r>
            <a:r>
              <a:rPr lang="zh-CN" altLang="en-US" sz="2000" b="1" dirty="0">
                <a:solidFill>
                  <a:schemeClr val="accent1"/>
                </a:solidFill>
                <a:latin typeface="Times New Roman"/>
                <a:cs typeface="Times New Roman"/>
              </a:rPr>
              <a:t> 邻接表</a:t>
            </a:r>
            <a:endParaRPr lang="en-US" altLang="zh-CN" sz="2000" b="1" dirty="0">
              <a:solidFill>
                <a:schemeClr val="accent1"/>
              </a:solidFill>
              <a:latin typeface="Times New Roman"/>
              <a:cs typeface="Times New Roman"/>
            </a:endParaRPr>
          </a:p>
        </p:txBody>
      </p:sp>
      <p:sp>
        <p:nvSpPr>
          <p:cNvPr id="3" name="矩形 2">
            <a:extLst>
              <a:ext uri="{FF2B5EF4-FFF2-40B4-BE49-F238E27FC236}">
                <a16:creationId xmlns:a16="http://schemas.microsoft.com/office/drawing/2014/main" id="{8A17C5E9-9BFD-864A-AEB6-C9C576C31D71}"/>
              </a:ext>
            </a:extLst>
          </p:cNvPr>
          <p:cNvSpPr/>
          <p:nvPr/>
        </p:nvSpPr>
        <p:spPr>
          <a:xfrm>
            <a:off x="523603" y="1522805"/>
            <a:ext cx="5794070" cy="2862322"/>
          </a:xfrm>
          <a:prstGeom prst="rect">
            <a:avLst/>
          </a:prstGeom>
        </p:spPr>
        <p:txBody>
          <a:bodyPr wrap="square">
            <a:spAutoFit/>
          </a:bodyPr>
          <a:lstStyle/>
          <a:p>
            <a:r>
              <a:rPr lang="zh-CN" altLang="en-US" dirty="0">
                <a:latin typeface="Helvetica" pitchFamily="2" charset="0"/>
              </a:rPr>
              <a:t>如果一个图是大而稀疏的，适合用邻接表表达：</a:t>
            </a:r>
            <a:endParaRPr lang="en-US" altLang="zh-CN" dirty="0">
              <a:latin typeface="Helvetica" pitchFamily="2" charset="0"/>
            </a:endParaRPr>
          </a:p>
          <a:p>
            <a:endParaRPr lang="en-US" altLang="zh-CN" dirty="0"/>
          </a:p>
          <a:p>
            <a:r>
              <a:rPr lang="zh-CN" altLang="en-US" dirty="0"/>
              <a:t>可以很快的获得一个节点的所有邻居信息。</a:t>
            </a:r>
            <a:br>
              <a:rPr lang="en-US" altLang="zh-CN" dirty="0"/>
            </a:br>
            <a:endParaRPr lang="en-US" altLang="zh-CN" dirty="0"/>
          </a:p>
          <a:p>
            <a:r>
              <a:rPr lang="en-US" altLang="zh-CN" dirty="0"/>
              <a:t>e.g.</a:t>
            </a:r>
          </a:p>
          <a:p>
            <a:r>
              <a:rPr lang="en-US" altLang="zh-CN" dirty="0"/>
              <a:t>1:</a:t>
            </a:r>
          </a:p>
          <a:p>
            <a:r>
              <a:rPr lang="en-US" altLang="zh-CN" dirty="0"/>
              <a:t>2: 3, 4</a:t>
            </a:r>
          </a:p>
          <a:p>
            <a:r>
              <a:rPr lang="en-US" altLang="zh-CN" dirty="0"/>
              <a:t>3: 2, 4</a:t>
            </a:r>
          </a:p>
          <a:p>
            <a:r>
              <a:rPr lang="en-US" altLang="zh-CN" dirty="0"/>
              <a:t>4: 5</a:t>
            </a:r>
          </a:p>
          <a:p>
            <a:r>
              <a:rPr lang="en-US" altLang="zh-CN" dirty="0"/>
              <a:t>5: 1, 2</a:t>
            </a:r>
          </a:p>
        </p:txBody>
      </p:sp>
      <p:pic>
        <p:nvPicPr>
          <p:cNvPr id="7" name="图片 6">
            <a:extLst>
              <a:ext uri="{FF2B5EF4-FFF2-40B4-BE49-F238E27FC236}">
                <a16:creationId xmlns:a16="http://schemas.microsoft.com/office/drawing/2014/main" id="{0E6EDC7E-F11C-914D-8FB5-D4CE0B25A751}"/>
              </a:ext>
            </a:extLst>
          </p:cNvPr>
          <p:cNvPicPr>
            <a:picLocks noChangeAspect="1"/>
          </p:cNvPicPr>
          <p:nvPr/>
        </p:nvPicPr>
        <p:blipFill>
          <a:blip r:embed="rId3"/>
          <a:stretch>
            <a:fillRect/>
          </a:stretch>
        </p:blipFill>
        <p:spPr>
          <a:xfrm>
            <a:off x="6132288" y="1838651"/>
            <a:ext cx="2708723" cy="2244973"/>
          </a:xfrm>
          <a:prstGeom prst="rect">
            <a:avLst/>
          </a:prstGeom>
        </p:spPr>
      </p:pic>
      <p:sp>
        <p:nvSpPr>
          <p:cNvPr id="4" name="文本框 3">
            <a:extLst>
              <a:ext uri="{FF2B5EF4-FFF2-40B4-BE49-F238E27FC236}">
                <a16:creationId xmlns:a16="http://schemas.microsoft.com/office/drawing/2014/main" id="{DAB592A9-36BF-556F-186D-F68076480E28}"/>
              </a:ext>
            </a:extLst>
          </p:cNvPr>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spTree>
    <p:extLst>
      <p:ext uri="{BB962C8B-B14F-4D97-AF65-F5344CB8AC3E}">
        <p14:creationId xmlns:p14="http://schemas.microsoft.com/office/powerpoint/2010/main" val="333665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28</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8262051" cy="400110"/>
          </a:xfrm>
          <a:prstGeom prst="rect">
            <a:avLst/>
          </a:prstGeom>
        </p:spPr>
        <p:txBody>
          <a:bodyPr wrap="square">
            <a:spAutoFit/>
          </a:bodyPr>
          <a:lstStyle/>
          <a:p>
            <a:r>
              <a:rPr lang="zh-CN" altLang="en-US" sz="2000" b="1" dirty="0">
                <a:solidFill>
                  <a:schemeClr val="accent1"/>
                </a:solidFill>
                <a:latin typeface="Times New Roman"/>
                <a:cs typeface="Times New Roman"/>
              </a:rPr>
              <a:t>图结构的表达</a:t>
            </a:r>
            <a:r>
              <a:rPr lang="en-US" altLang="zh-CN" sz="2000" b="1" dirty="0">
                <a:solidFill>
                  <a:schemeClr val="accent1"/>
                </a:solidFill>
                <a:latin typeface="Times New Roman"/>
                <a:cs typeface="Times New Roman"/>
              </a:rPr>
              <a:t>—CSR</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(Compressed Sparse Representation)</a:t>
            </a:r>
            <a:r>
              <a:rPr lang="zh-CN" altLang="en-US" sz="2000" b="1" dirty="0">
                <a:solidFill>
                  <a:schemeClr val="accent1"/>
                </a:solidFill>
                <a:latin typeface="Times New Roman"/>
                <a:cs typeface="Times New Roman"/>
              </a:rPr>
              <a:t> 压缩稀疏表达 </a:t>
            </a:r>
            <a:endParaRPr lang="en-US" altLang="zh-CN" sz="2000" b="1" dirty="0">
              <a:solidFill>
                <a:schemeClr val="accent1"/>
              </a:solidFill>
              <a:latin typeface="Times New Roman"/>
              <a:cs typeface="Times New Roman"/>
            </a:endParaRPr>
          </a:p>
        </p:txBody>
      </p:sp>
      <p:pic>
        <p:nvPicPr>
          <p:cNvPr id="7" name="图片 6">
            <a:extLst>
              <a:ext uri="{FF2B5EF4-FFF2-40B4-BE49-F238E27FC236}">
                <a16:creationId xmlns:a16="http://schemas.microsoft.com/office/drawing/2014/main" id="{0FF85473-7B8A-C846-92C4-660D5BA02E3B}"/>
              </a:ext>
            </a:extLst>
          </p:cNvPr>
          <p:cNvPicPr>
            <a:picLocks noChangeAspect="1"/>
          </p:cNvPicPr>
          <p:nvPr/>
        </p:nvPicPr>
        <p:blipFill>
          <a:blip r:embed="rId3"/>
          <a:stretch>
            <a:fillRect/>
          </a:stretch>
        </p:blipFill>
        <p:spPr>
          <a:xfrm>
            <a:off x="419695" y="1859433"/>
            <a:ext cx="2708723" cy="2244973"/>
          </a:xfrm>
          <a:prstGeom prst="rect">
            <a:avLst/>
          </a:prstGeom>
        </p:spPr>
      </p:pic>
      <p:graphicFrame>
        <p:nvGraphicFramePr>
          <p:cNvPr id="3" name="表格 3">
            <a:extLst>
              <a:ext uri="{FF2B5EF4-FFF2-40B4-BE49-F238E27FC236}">
                <a16:creationId xmlns:a16="http://schemas.microsoft.com/office/drawing/2014/main" id="{60D35E5C-5A90-1345-9C8F-449886D78B9C}"/>
              </a:ext>
            </a:extLst>
          </p:cNvPr>
          <p:cNvGraphicFramePr>
            <a:graphicFrameLocks noGrp="1"/>
          </p:cNvGraphicFramePr>
          <p:nvPr>
            <p:extLst>
              <p:ext uri="{D42A27DB-BD31-4B8C-83A1-F6EECF244321}">
                <p14:modId xmlns:p14="http://schemas.microsoft.com/office/powerpoint/2010/main" val="2037458063"/>
              </p:ext>
            </p:extLst>
          </p:nvPr>
        </p:nvGraphicFramePr>
        <p:xfrm>
          <a:off x="4246861" y="2417372"/>
          <a:ext cx="4393625" cy="297180"/>
        </p:xfrm>
        <a:graphic>
          <a:graphicData uri="http://schemas.openxmlformats.org/drawingml/2006/table">
            <a:tbl>
              <a:tblPr firstRow="1" bandRow="1">
                <a:tableStyleId>{5C22544A-7EE6-4342-B048-85BDC9FD1C3A}</a:tableStyleId>
              </a:tblPr>
              <a:tblGrid>
                <a:gridCol w="878725">
                  <a:extLst>
                    <a:ext uri="{9D8B030D-6E8A-4147-A177-3AD203B41FA5}">
                      <a16:colId xmlns:a16="http://schemas.microsoft.com/office/drawing/2014/main" val="1094517002"/>
                    </a:ext>
                  </a:extLst>
                </a:gridCol>
                <a:gridCol w="878725">
                  <a:extLst>
                    <a:ext uri="{9D8B030D-6E8A-4147-A177-3AD203B41FA5}">
                      <a16:colId xmlns:a16="http://schemas.microsoft.com/office/drawing/2014/main" val="3224345754"/>
                    </a:ext>
                  </a:extLst>
                </a:gridCol>
                <a:gridCol w="878725">
                  <a:extLst>
                    <a:ext uri="{9D8B030D-6E8A-4147-A177-3AD203B41FA5}">
                      <a16:colId xmlns:a16="http://schemas.microsoft.com/office/drawing/2014/main" val="2145694821"/>
                    </a:ext>
                  </a:extLst>
                </a:gridCol>
                <a:gridCol w="878725">
                  <a:extLst>
                    <a:ext uri="{9D8B030D-6E8A-4147-A177-3AD203B41FA5}">
                      <a16:colId xmlns:a16="http://schemas.microsoft.com/office/drawing/2014/main" val="3300777753"/>
                    </a:ext>
                  </a:extLst>
                </a:gridCol>
                <a:gridCol w="878725">
                  <a:extLst>
                    <a:ext uri="{9D8B030D-6E8A-4147-A177-3AD203B41FA5}">
                      <a16:colId xmlns:a16="http://schemas.microsoft.com/office/drawing/2014/main" val="1404253755"/>
                    </a:ext>
                  </a:extLst>
                </a:gridCol>
              </a:tblGrid>
              <a:tr h="273844">
                <a:tc>
                  <a:txBody>
                    <a:bodyPr/>
                    <a:lstStyle/>
                    <a:p>
                      <a:pPr algn="ctr"/>
                      <a:r>
                        <a:rPr lang="en-US" altLang="zh-CN" dirty="0">
                          <a:solidFill>
                            <a:schemeClr val="tx1"/>
                          </a:solidFill>
                        </a:rPr>
                        <a:t>0</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5</a:t>
                      </a:r>
                      <a:endParaRPr lang="zh-CN" altLang="en-US" dirty="0">
                        <a:solidFill>
                          <a:schemeClr val="tx1"/>
                        </a:solidFill>
                      </a:endParaRPr>
                    </a:p>
                  </a:txBody>
                  <a:tcPr>
                    <a:solidFill>
                      <a:schemeClr val="bg2"/>
                    </a:solidFill>
                  </a:tcPr>
                </a:tc>
                <a:extLst>
                  <a:ext uri="{0D108BD9-81ED-4DB2-BD59-A6C34878D82A}">
                    <a16:rowId xmlns:a16="http://schemas.microsoft.com/office/drawing/2014/main" val="1575911011"/>
                  </a:ext>
                </a:extLst>
              </a:tr>
            </a:tbl>
          </a:graphicData>
        </a:graphic>
      </p:graphicFrame>
      <p:graphicFrame>
        <p:nvGraphicFramePr>
          <p:cNvPr id="9" name="表格 3">
            <a:extLst>
              <a:ext uri="{FF2B5EF4-FFF2-40B4-BE49-F238E27FC236}">
                <a16:creationId xmlns:a16="http://schemas.microsoft.com/office/drawing/2014/main" id="{2E48E24E-848D-7748-A64A-4C1537C8D11C}"/>
              </a:ext>
            </a:extLst>
          </p:cNvPr>
          <p:cNvGraphicFramePr>
            <a:graphicFrameLocks noGrp="1"/>
          </p:cNvGraphicFramePr>
          <p:nvPr>
            <p:extLst>
              <p:ext uri="{D42A27DB-BD31-4B8C-83A1-F6EECF244321}">
                <p14:modId xmlns:p14="http://schemas.microsoft.com/office/powerpoint/2010/main" val="1086180728"/>
              </p:ext>
            </p:extLst>
          </p:nvPr>
        </p:nvGraphicFramePr>
        <p:xfrm>
          <a:off x="4246861" y="3080431"/>
          <a:ext cx="4393627" cy="297180"/>
        </p:xfrm>
        <a:graphic>
          <a:graphicData uri="http://schemas.openxmlformats.org/drawingml/2006/table">
            <a:tbl>
              <a:tblPr firstRow="1" bandRow="1">
                <a:tableStyleId>{5C22544A-7EE6-4342-B048-85BDC9FD1C3A}</a:tableStyleId>
              </a:tblPr>
              <a:tblGrid>
                <a:gridCol w="627661">
                  <a:extLst>
                    <a:ext uri="{9D8B030D-6E8A-4147-A177-3AD203B41FA5}">
                      <a16:colId xmlns:a16="http://schemas.microsoft.com/office/drawing/2014/main" val="1094517002"/>
                    </a:ext>
                  </a:extLst>
                </a:gridCol>
                <a:gridCol w="627661">
                  <a:extLst>
                    <a:ext uri="{9D8B030D-6E8A-4147-A177-3AD203B41FA5}">
                      <a16:colId xmlns:a16="http://schemas.microsoft.com/office/drawing/2014/main" val="3224345754"/>
                    </a:ext>
                  </a:extLst>
                </a:gridCol>
                <a:gridCol w="627661">
                  <a:extLst>
                    <a:ext uri="{9D8B030D-6E8A-4147-A177-3AD203B41FA5}">
                      <a16:colId xmlns:a16="http://schemas.microsoft.com/office/drawing/2014/main" val="2145694821"/>
                    </a:ext>
                  </a:extLst>
                </a:gridCol>
                <a:gridCol w="627661">
                  <a:extLst>
                    <a:ext uri="{9D8B030D-6E8A-4147-A177-3AD203B41FA5}">
                      <a16:colId xmlns:a16="http://schemas.microsoft.com/office/drawing/2014/main" val="3300777753"/>
                    </a:ext>
                  </a:extLst>
                </a:gridCol>
                <a:gridCol w="627661">
                  <a:extLst>
                    <a:ext uri="{9D8B030D-6E8A-4147-A177-3AD203B41FA5}">
                      <a16:colId xmlns:a16="http://schemas.microsoft.com/office/drawing/2014/main" val="1404253755"/>
                    </a:ext>
                  </a:extLst>
                </a:gridCol>
                <a:gridCol w="627661">
                  <a:extLst>
                    <a:ext uri="{9D8B030D-6E8A-4147-A177-3AD203B41FA5}">
                      <a16:colId xmlns:a16="http://schemas.microsoft.com/office/drawing/2014/main" val="3285924546"/>
                    </a:ext>
                  </a:extLst>
                </a:gridCol>
                <a:gridCol w="627661">
                  <a:extLst>
                    <a:ext uri="{9D8B030D-6E8A-4147-A177-3AD203B41FA5}">
                      <a16:colId xmlns:a16="http://schemas.microsoft.com/office/drawing/2014/main" val="3804754564"/>
                    </a:ext>
                  </a:extLst>
                </a:gridCol>
              </a:tblGrid>
              <a:tr h="273844">
                <a:tc>
                  <a:txBody>
                    <a:bodyPr/>
                    <a:lstStyle/>
                    <a:p>
                      <a:pPr algn="ctr"/>
                      <a:r>
                        <a:rPr lang="en-US" altLang="zh-CN" dirty="0">
                          <a:solidFill>
                            <a:schemeClr val="tx1"/>
                          </a:solidFill>
                        </a:rPr>
                        <a:t>3</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5</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extLst>
                  <a:ext uri="{0D108BD9-81ED-4DB2-BD59-A6C34878D82A}">
                    <a16:rowId xmlns:a16="http://schemas.microsoft.com/office/drawing/2014/main" val="1575911011"/>
                  </a:ext>
                </a:extLst>
              </a:tr>
            </a:tbl>
          </a:graphicData>
        </a:graphic>
      </p:graphicFrame>
      <p:sp>
        <p:nvSpPr>
          <p:cNvPr id="4" name="矩形 3">
            <a:extLst>
              <a:ext uri="{FF2B5EF4-FFF2-40B4-BE49-F238E27FC236}">
                <a16:creationId xmlns:a16="http://schemas.microsoft.com/office/drawing/2014/main" id="{6400BC3E-A465-CD4F-A4F9-CF628DB09160}"/>
              </a:ext>
            </a:extLst>
          </p:cNvPr>
          <p:cNvSpPr/>
          <p:nvPr/>
        </p:nvSpPr>
        <p:spPr>
          <a:xfrm>
            <a:off x="4396008" y="2059908"/>
            <a:ext cx="578954" cy="369332"/>
          </a:xfrm>
          <a:prstGeom prst="rect">
            <a:avLst/>
          </a:prstGeom>
        </p:spPr>
        <p:txBody>
          <a:bodyPr wrap="square">
            <a:spAutoFit/>
          </a:bodyPr>
          <a:lstStyle/>
          <a:p>
            <a:pPr algn="ctr"/>
            <a:r>
              <a:rPr lang="en-US" altLang="zh-CN" dirty="0"/>
              <a:t>1</a:t>
            </a:r>
            <a:r>
              <a:rPr lang="zh-CN" altLang="en-US" dirty="0"/>
              <a:t>                                                 </a:t>
            </a:r>
          </a:p>
        </p:txBody>
      </p:sp>
      <p:sp>
        <p:nvSpPr>
          <p:cNvPr id="12" name="矩形 11">
            <a:extLst>
              <a:ext uri="{FF2B5EF4-FFF2-40B4-BE49-F238E27FC236}">
                <a16:creationId xmlns:a16="http://schemas.microsoft.com/office/drawing/2014/main" id="{DB16A2AE-5893-CC40-9F3D-A4A64E4E92FC}"/>
              </a:ext>
            </a:extLst>
          </p:cNvPr>
          <p:cNvSpPr/>
          <p:nvPr/>
        </p:nvSpPr>
        <p:spPr>
          <a:xfrm>
            <a:off x="5186101" y="2055958"/>
            <a:ext cx="578954" cy="369332"/>
          </a:xfrm>
          <a:prstGeom prst="rect">
            <a:avLst/>
          </a:prstGeom>
        </p:spPr>
        <p:txBody>
          <a:bodyPr wrap="square">
            <a:spAutoFit/>
          </a:bodyPr>
          <a:lstStyle/>
          <a:p>
            <a:pPr algn="ctr"/>
            <a:r>
              <a:rPr lang="en-US" altLang="zh-CN" dirty="0"/>
              <a:t>2</a:t>
            </a:r>
            <a:r>
              <a:rPr lang="zh-CN" altLang="en-US" dirty="0"/>
              <a:t>                                                 </a:t>
            </a:r>
          </a:p>
        </p:txBody>
      </p:sp>
      <p:sp>
        <p:nvSpPr>
          <p:cNvPr id="13" name="矩形 12">
            <a:extLst>
              <a:ext uri="{FF2B5EF4-FFF2-40B4-BE49-F238E27FC236}">
                <a16:creationId xmlns:a16="http://schemas.microsoft.com/office/drawing/2014/main" id="{CB32DF5D-82CC-9342-84BB-21C7DAEB96EE}"/>
              </a:ext>
            </a:extLst>
          </p:cNvPr>
          <p:cNvSpPr/>
          <p:nvPr/>
        </p:nvSpPr>
        <p:spPr>
          <a:xfrm>
            <a:off x="6066924" y="2037877"/>
            <a:ext cx="578954" cy="369332"/>
          </a:xfrm>
          <a:prstGeom prst="rect">
            <a:avLst/>
          </a:prstGeom>
        </p:spPr>
        <p:txBody>
          <a:bodyPr wrap="square">
            <a:spAutoFit/>
          </a:bodyPr>
          <a:lstStyle/>
          <a:p>
            <a:pPr algn="ctr"/>
            <a:r>
              <a:rPr lang="en-US" altLang="zh-CN" dirty="0"/>
              <a:t>3</a:t>
            </a:r>
            <a:r>
              <a:rPr lang="zh-CN" altLang="en-US" dirty="0"/>
              <a:t>                                                 </a:t>
            </a:r>
          </a:p>
        </p:txBody>
      </p:sp>
      <p:sp>
        <p:nvSpPr>
          <p:cNvPr id="14" name="矩形 13">
            <a:extLst>
              <a:ext uri="{FF2B5EF4-FFF2-40B4-BE49-F238E27FC236}">
                <a16:creationId xmlns:a16="http://schemas.microsoft.com/office/drawing/2014/main" id="{DE6033D5-6D73-0A42-B8CA-4405B6B89FBF}"/>
              </a:ext>
            </a:extLst>
          </p:cNvPr>
          <p:cNvSpPr/>
          <p:nvPr/>
        </p:nvSpPr>
        <p:spPr>
          <a:xfrm>
            <a:off x="6910396" y="2032088"/>
            <a:ext cx="578954" cy="369332"/>
          </a:xfrm>
          <a:prstGeom prst="rect">
            <a:avLst/>
          </a:prstGeom>
        </p:spPr>
        <p:txBody>
          <a:bodyPr wrap="square">
            <a:spAutoFit/>
          </a:bodyPr>
          <a:lstStyle/>
          <a:p>
            <a:pPr algn="ctr"/>
            <a:r>
              <a:rPr lang="en-US" altLang="zh-CN" dirty="0"/>
              <a:t>4</a:t>
            </a:r>
            <a:r>
              <a:rPr lang="zh-CN" altLang="en-US" dirty="0"/>
              <a:t>                                                 </a:t>
            </a:r>
          </a:p>
        </p:txBody>
      </p:sp>
      <p:sp>
        <p:nvSpPr>
          <p:cNvPr id="15" name="矩形 14">
            <a:extLst>
              <a:ext uri="{FF2B5EF4-FFF2-40B4-BE49-F238E27FC236}">
                <a16:creationId xmlns:a16="http://schemas.microsoft.com/office/drawing/2014/main" id="{2788A45B-1508-B145-9529-B277A3B6A63D}"/>
              </a:ext>
            </a:extLst>
          </p:cNvPr>
          <p:cNvSpPr/>
          <p:nvPr/>
        </p:nvSpPr>
        <p:spPr>
          <a:xfrm>
            <a:off x="7908640" y="2049644"/>
            <a:ext cx="578954" cy="369332"/>
          </a:xfrm>
          <a:prstGeom prst="rect">
            <a:avLst/>
          </a:prstGeom>
        </p:spPr>
        <p:txBody>
          <a:bodyPr wrap="square">
            <a:spAutoFit/>
          </a:bodyPr>
          <a:lstStyle/>
          <a:p>
            <a:pPr algn="ctr"/>
            <a:r>
              <a:rPr lang="en-US" altLang="zh-CN" dirty="0"/>
              <a:t>5</a:t>
            </a:r>
            <a:r>
              <a:rPr lang="zh-CN" altLang="en-US" dirty="0"/>
              <a:t>                                                 </a:t>
            </a:r>
          </a:p>
        </p:txBody>
      </p:sp>
      <p:cxnSp>
        <p:nvCxnSpPr>
          <p:cNvPr id="17" name="直线箭头连接符 16">
            <a:extLst>
              <a:ext uri="{FF2B5EF4-FFF2-40B4-BE49-F238E27FC236}">
                <a16:creationId xmlns:a16="http://schemas.microsoft.com/office/drawing/2014/main" id="{BFC9B802-6F84-514F-ACF8-0239896A33DF}"/>
              </a:ext>
            </a:extLst>
          </p:cNvPr>
          <p:cNvCxnSpPr/>
          <p:nvPr/>
        </p:nvCxnSpPr>
        <p:spPr>
          <a:xfrm flipH="1">
            <a:off x="4246861" y="2714552"/>
            <a:ext cx="438624" cy="41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0406EF7-840A-8D4C-9CDD-9FBC742ED2AA}"/>
              </a:ext>
            </a:extLst>
          </p:cNvPr>
          <p:cNvCxnSpPr>
            <a:cxnSpLocks/>
          </p:cNvCxnSpPr>
          <p:nvPr/>
        </p:nvCxnSpPr>
        <p:spPr>
          <a:xfrm flipH="1">
            <a:off x="4396009" y="2714552"/>
            <a:ext cx="1079569" cy="36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27E1941-4947-5148-B462-9488E28FFFF2}"/>
              </a:ext>
            </a:extLst>
          </p:cNvPr>
          <p:cNvCxnSpPr>
            <a:cxnSpLocks/>
            <a:stCxn id="3" idx="2"/>
          </p:cNvCxnSpPr>
          <p:nvPr/>
        </p:nvCxnSpPr>
        <p:spPr>
          <a:xfrm flipH="1">
            <a:off x="5475579" y="2714552"/>
            <a:ext cx="968094" cy="41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BB29832-5DE8-FA4C-A5AD-2C0FF544B29E}"/>
              </a:ext>
            </a:extLst>
          </p:cNvPr>
          <p:cNvCxnSpPr>
            <a:cxnSpLocks/>
          </p:cNvCxnSpPr>
          <p:nvPr/>
        </p:nvCxnSpPr>
        <p:spPr>
          <a:xfrm flipH="1">
            <a:off x="6715826" y="2689923"/>
            <a:ext cx="579035" cy="41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2ADC38CA-7025-2544-9083-30E7BB48B075}"/>
              </a:ext>
            </a:extLst>
          </p:cNvPr>
          <p:cNvCxnSpPr>
            <a:cxnSpLocks/>
          </p:cNvCxnSpPr>
          <p:nvPr/>
        </p:nvCxnSpPr>
        <p:spPr>
          <a:xfrm flipH="1">
            <a:off x="7388639" y="2724715"/>
            <a:ext cx="809478" cy="39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520E34-F821-6B45-BEA5-00F3927935A6}"/>
              </a:ext>
            </a:extLst>
          </p:cNvPr>
          <p:cNvSpPr txBox="1"/>
          <p:nvPr/>
        </p:nvSpPr>
        <p:spPr>
          <a:xfrm>
            <a:off x="3375507" y="2354706"/>
            <a:ext cx="914932" cy="369332"/>
          </a:xfrm>
          <a:prstGeom prst="rect">
            <a:avLst/>
          </a:prstGeom>
          <a:noFill/>
        </p:spPr>
        <p:txBody>
          <a:bodyPr wrap="square" rtlCol="0">
            <a:spAutoFit/>
          </a:bodyPr>
          <a:lstStyle/>
          <a:p>
            <a:r>
              <a:rPr kumimoji="1" lang="en-US" altLang="zh-CN" dirty="0"/>
              <a:t>offset</a:t>
            </a:r>
            <a:endParaRPr kumimoji="1" lang="zh-CN" altLang="en-US" dirty="0"/>
          </a:p>
        </p:txBody>
      </p:sp>
      <p:sp>
        <p:nvSpPr>
          <p:cNvPr id="29" name="文本框 28">
            <a:extLst>
              <a:ext uri="{FF2B5EF4-FFF2-40B4-BE49-F238E27FC236}">
                <a16:creationId xmlns:a16="http://schemas.microsoft.com/office/drawing/2014/main" id="{EA1C0719-2676-9441-B11B-ABF333863DC8}"/>
              </a:ext>
            </a:extLst>
          </p:cNvPr>
          <p:cNvSpPr txBox="1"/>
          <p:nvPr/>
        </p:nvSpPr>
        <p:spPr>
          <a:xfrm>
            <a:off x="3481400" y="2984318"/>
            <a:ext cx="914932" cy="369332"/>
          </a:xfrm>
          <a:prstGeom prst="rect">
            <a:avLst/>
          </a:prstGeom>
          <a:noFill/>
        </p:spPr>
        <p:txBody>
          <a:bodyPr wrap="square" rtlCol="0">
            <a:spAutoFit/>
          </a:bodyPr>
          <a:lstStyle/>
          <a:p>
            <a:r>
              <a:rPr kumimoji="1" lang="en-US" altLang="zh-CN" dirty="0"/>
              <a:t>edges</a:t>
            </a:r>
            <a:endParaRPr kumimoji="1" lang="zh-CN" altLang="en-US" dirty="0"/>
          </a:p>
        </p:txBody>
      </p:sp>
      <p:sp>
        <p:nvSpPr>
          <p:cNvPr id="11" name="文本框 10">
            <a:extLst>
              <a:ext uri="{FF2B5EF4-FFF2-40B4-BE49-F238E27FC236}">
                <a16:creationId xmlns:a16="http://schemas.microsoft.com/office/drawing/2014/main" id="{FE0CAA5A-838A-E960-8111-6CAA41B731DA}"/>
              </a:ext>
            </a:extLst>
          </p:cNvPr>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sp>
        <p:nvSpPr>
          <p:cNvPr id="19" name="文本框 18">
            <a:extLst>
              <a:ext uri="{FF2B5EF4-FFF2-40B4-BE49-F238E27FC236}">
                <a16:creationId xmlns:a16="http://schemas.microsoft.com/office/drawing/2014/main" id="{6A41B05A-8B9F-DD04-8632-957E46281253}"/>
              </a:ext>
            </a:extLst>
          </p:cNvPr>
          <p:cNvSpPr txBox="1"/>
          <p:nvPr/>
        </p:nvSpPr>
        <p:spPr>
          <a:xfrm>
            <a:off x="523603" y="1445723"/>
            <a:ext cx="6215692" cy="369332"/>
          </a:xfrm>
          <a:prstGeom prst="rect">
            <a:avLst/>
          </a:prstGeom>
          <a:noFill/>
        </p:spPr>
        <p:txBody>
          <a:bodyPr wrap="square">
            <a:spAutoFit/>
          </a:bodyPr>
          <a:lstStyle/>
          <a:p>
            <a:r>
              <a:rPr lang="zh-CN" altLang="en-US" dirty="0">
                <a:latin typeface="Helvetica" pitchFamily="2" charset="0"/>
              </a:rPr>
              <a:t>存储空间最小，紧凑数据结构</a:t>
            </a:r>
            <a:endParaRPr lang="en-US" altLang="zh-CN" dirty="0">
              <a:latin typeface="Helvetica" pitchFamily="2" charset="0"/>
            </a:endParaRPr>
          </a:p>
        </p:txBody>
      </p:sp>
    </p:spTree>
    <p:extLst>
      <p:ext uri="{BB962C8B-B14F-4D97-AF65-F5344CB8AC3E}">
        <p14:creationId xmlns:p14="http://schemas.microsoft.com/office/powerpoint/2010/main" val="368043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382" y="2109686"/>
            <a:ext cx="3983297" cy="2736273"/>
          </a:xfrm>
          <a:prstGeom prst="rect">
            <a:avLst/>
          </a:prstGeom>
        </p:spPr>
      </p:pic>
      <mc:AlternateContent xmlns:mc="http://schemas.openxmlformats.org/markup-compatibility/2006" xmlns:a14="http://schemas.microsoft.com/office/drawing/2010/main">
        <mc:Choice Requires="a14">
          <p:sp>
            <p:nvSpPr>
              <p:cNvPr id="14" name="内容占位符 2"/>
              <p:cNvSpPr>
                <a:spLocks noGrp="1"/>
              </p:cNvSpPr>
              <p:nvPr>
                <p:ph idx="1"/>
              </p:nvPr>
            </p:nvSpPr>
            <p:spPr>
              <a:xfrm>
                <a:off x="419695" y="1319655"/>
                <a:ext cx="4184729" cy="2728543"/>
              </a:xfrm>
            </p:spPr>
            <p:txBody>
              <a:bodyPr>
                <a:normAutofit/>
              </a:bodyPr>
              <a:lstStyle/>
              <a:p>
                <a:r>
                  <a:rPr lang="en-US" altLang="zh-CN" dirty="0"/>
                  <a:t>GSS</a:t>
                </a:r>
                <a:r>
                  <a:rPr lang="zh-CN" altLang="en-US" dirty="0"/>
                  <a:t> </a:t>
                </a:r>
                <a:r>
                  <a:rPr lang="en-US" altLang="zh-CN" sz="1800" b="1" dirty="0">
                    <a:solidFill>
                      <a:srgbClr val="720606"/>
                    </a:solidFill>
                  </a:rPr>
                  <a:t>[</a:t>
                </a:r>
                <a:r>
                  <a:rPr kumimoji="1" lang="de-DE" altLang="zh-CN" sz="1800" b="1" dirty="0" err="1">
                    <a:solidFill>
                      <a:srgbClr val="720606"/>
                    </a:solidFill>
                  </a:rPr>
                  <a:t>Gou</a:t>
                </a:r>
                <a:r>
                  <a:rPr kumimoji="1" lang="zh-CN" altLang="en-US" sz="1800" b="1" dirty="0">
                    <a:solidFill>
                      <a:srgbClr val="720606"/>
                    </a:solidFill>
                  </a:rPr>
                  <a:t> </a:t>
                </a:r>
                <a:r>
                  <a:rPr kumimoji="1" lang="en-US" altLang="zh-CN" sz="1800" b="1" dirty="0">
                    <a:solidFill>
                      <a:srgbClr val="720606"/>
                    </a:solidFill>
                  </a:rPr>
                  <a:t>et</a:t>
                </a:r>
                <a:r>
                  <a:rPr kumimoji="1" lang="zh-CN" altLang="en-US" sz="1800" b="1" dirty="0">
                    <a:solidFill>
                      <a:srgbClr val="720606"/>
                    </a:solidFill>
                  </a:rPr>
                  <a:t> </a:t>
                </a:r>
                <a:r>
                  <a:rPr kumimoji="1" lang="en-US" altLang="zh-CN" sz="1800" b="1" dirty="0">
                    <a:solidFill>
                      <a:srgbClr val="720606"/>
                    </a:solidFill>
                  </a:rPr>
                  <a:t>al.,</a:t>
                </a:r>
                <a:r>
                  <a:rPr kumimoji="1" lang="zh-CN" altLang="en-US" sz="1800" b="1" dirty="0">
                    <a:solidFill>
                      <a:srgbClr val="720606"/>
                    </a:solidFill>
                  </a:rPr>
                  <a:t> </a:t>
                </a:r>
                <a:r>
                  <a:rPr kumimoji="1" lang="en-US" altLang="zh-CN" sz="1800" b="1" dirty="0">
                    <a:solidFill>
                      <a:srgbClr val="720606"/>
                    </a:solidFill>
                  </a:rPr>
                  <a:t>2019</a:t>
                </a:r>
                <a:r>
                  <a:rPr lang="en-US" altLang="zh-CN" sz="1800" b="1" dirty="0">
                    <a:solidFill>
                      <a:srgbClr val="720606"/>
                    </a:solidFill>
                  </a:rPr>
                  <a:t>]:</a:t>
                </a:r>
                <a:br>
                  <a:rPr lang="en-US" altLang="zh-CN" sz="1800" b="1" dirty="0">
                    <a:solidFill>
                      <a:srgbClr val="720606"/>
                    </a:solidFill>
                  </a:rPr>
                </a:br>
                <a:endParaRPr lang="en-US" altLang="zh-CN" sz="1800" b="1" dirty="0">
                  <a:solidFill>
                    <a:srgbClr val="720606"/>
                  </a:solidFill>
                </a:endParaRPr>
              </a:p>
              <a:p>
                <a:pPr marL="0" indent="0">
                  <a:buNone/>
                </a:pPr>
                <a:r>
                  <a:rPr lang="zh-CN" altLang="en-US" sz="1500" dirty="0"/>
                  <a:t>在图摘要</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i="1">
                            <a:latin typeface="Cambria Math" panose="02040503050406030204" pitchFamily="18" charset="0"/>
                          </a:rPr>
                          <m:t>𝐺</m:t>
                        </m:r>
                      </m:e>
                      <m:sub>
                        <m:r>
                          <a:rPr lang="en-US" altLang="zh-CN" sz="1500" i="1">
                            <a:latin typeface="Cambria Math" panose="02040503050406030204" pitchFamily="18" charset="0"/>
                          </a:rPr>
                          <m:t>h</m:t>
                        </m:r>
                      </m:sub>
                    </m:sSub>
                  </m:oMath>
                </a14:m>
                <a:r>
                  <a:rPr lang="zh-CN" altLang="en-US" sz="1500" dirty="0"/>
                  <a:t> 中，每条边</a:t>
                </a:r>
                <a14:m>
                  <m:oMath xmlns:m="http://schemas.openxmlformats.org/officeDocument/2006/math">
                    <m:acc>
                      <m:accPr>
                        <m:chr m:val="⃗"/>
                        <m:ctrlPr>
                          <a:rPr lang="en-US" altLang="zh-CN" sz="1500" i="1">
                            <a:latin typeface="Cambria Math" panose="02040503050406030204" pitchFamily="18" charset="0"/>
                          </a:rPr>
                        </m:ctrlPr>
                      </m:accPr>
                      <m:e>
                        <m:r>
                          <a:rPr lang="en-US" altLang="zh-CN" sz="1500" i="1">
                            <a:latin typeface="Cambria Math" panose="02040503050406030204" pitchFamily="18" charset="0"/>
                          </a:rPr>
                          <m:t>𝑠</m:t>
                        </m:r>
                        <m:r>
                          <a:rPr lang="en-US" altLang="zh-CN" sz="1500" i="1">
                            <a:latin typeface="Cambria Math" panose="02040503050406030204" pitchFamily="18" charset="0"/>
                          </a:rPr>
                          <m:t>,</m:t>
                        </m:r>
                        <m:r>
                          <a:rPr lang="en-US" altLang="zh-CN" sz="1500" i="1">
                            <a:latin typeface="Cambria Math" panose="02040503050406030204" pitchFamily="18" charset="0"/>
                          </a:rPr>
                          <m:t>𝑑</m:t>
                        </m:r>
                      </m:e>
                    </m:acc>
                  </m:oMath>
                </a14:m>
                <a:r>
                  <a:rPr lang="zh-CN" altLang="en-US" sz="1500" dirty="0"/>
                  <a:t> 被映射到矩阵</a:t>
                </a:r>
                <a14:m>
                  <m:oMath xmlns:m="http://schemas.openxmlformats.org/officeDocument/2006/math">
                    <m:r>
                      <a:rPr lang="en-US" altLang="zh-CN" sz="1500" i="1">
                        <a:latin typeface="Cambria Math" panose="02040503050406030204" pitchFamily="18" charset="0"/>
                      </a:rPr>
                      <m:t>𝑋</m:t>
                    </m:r>
                    <m:r>
                      <a:rPr lang="zh-CN" altLang="en-US" sz="1500" i="1" smtClean="0">
                        <a:latin typeface="Cambria Math" panose="02040503050406030204" pitchFamily="18" charset="0"/>
                      </a:rPr>
                      <m:t>的</m:t>
                    </m:r>
                    <m:r>
                      <a:rPr lang="en-US" altLang="zh-CN" sz="1500" i="1">
                        <a:latin typeface="Cambria Math" panose="02040503050406030204" pitchFamily="18" charset="0"/>
                      </a:rPr>
                      <m:t>h</m:t>
                    </m:r>
                    <m:r>
                      <a:rPr lang="en-US" altLang="zh-CN" sz="1500" i="1">
                        <a:latin typeface="Cambria Math" panose="02040503050406030204" pitchFamily="18" charset="0"/>
                      </a:rPr>
                      <m:t>(</m:t>
                    </m:r>
                    <m:r>
                      <a:rPr lang="en-US" altLang="zh-CN" sz="1500" i="1">
                        <a:latin typeface="Cambria Math" panose="02040503050406030204" pitchFamily="18" charset="0"/>
                      </a:rPr>
                      <m:t>𝑠</m:t>
                    </m:r>
                    <m:r>
                      <a:rPr lang="en-US" altLang="zh-CN" sz="1500" i="1">
                        <a:latin typeface="Cambria Math" panose="02040503050406030204" pitchFamily="18" charset="0"/>
                      </a:rPr>
                      <m:t>)</m:t>
                    </m:r>
                  </m:oMath>
                </a14:m>
                <a:r>
                  <a:rPr lang="zh-CN" altLang="en-US" sz="1500" dirty="0"/>
                  <a:t>行</a:t>
                </a:r>
                <a:r>
                  <a:rPr lang="en-US" altLang="zh-CN" sz="1500" dirty="0"/>
                  <a:t>,</a:t>
                </a:r>
                <a:r>
                  <a:rPr lang="zh-CN" altLang="en-US" sz="1500" dirty="0"/>
                  <a:t> </a:t>
                </a:r>
                <a14:m>
                  <m:oMath xmlns:m="http://schemas.openxmlformats.org/officeDocument/2006/math">
                    <m:r>
                      <a:rPr lang="en-US" altLang="zh-CN" sz="1500" i="1">
                        <a:latin typeface="Cambria Math" panose="02040503050406030204" pitchFamily="18" charset="0"/>
                      </a:rPr>
                      <m:t>h</m:t>
                    </m:r>
                    <m:r>
                      <a:rPr lang="en-US" altLang="zh-CN" sz="1500" i="1">
                        <a:latin typeface="Cambria Math" panose="02040503050406030204" pitchFamily="18" charset="0"/>
                      </a:rPr>
                      <m:t>(</m:t>
                    </m:r>
                    <m:r>
                      <a:rPr lang="en-US" altLang="zh-CN" sz="1500" b="0" i="1" smtClean="0">
                        <a:latin typeface="Cambria Math" panose="02040503050406030204" pitchFamily="18" charset="0"/>
                      </a:rPr>
                      <m:t>𝑑</m:t>
                    </m:r>
                    <m:r>
                      <a:rPr lang="en-US" altLang="zh-CN" sz="1500" i="1">
                        <a:latin typeface="Cambria Math" panose="02040503050406030204" pitchFamily="18" charset="0"/>
                      </a:rPr>
                      <m:t>)</m:t>
                    </m:r>
                  </m:oMath>
                </a14:m>
                <a:r>
                  <a:rPr lang="zh-CN" altLang="en-US" sz="1500" dirty="0"/>
                  <a:t>列的位置；在这个位置上，我们记录</a:t>
                </a:r>
                <a14:m>
                  <m:oMath xmlns:m="http://schemas.openxmlformats.org/officeDocument/2006/math">
                    <m:r>
                      <a:rPr lang="en-US" altLang="zh-CN" sz="1500" i="1">
                        <a:latin typeface="Cambria Math" panose="02040503050406030204" pitchFamily="18" charset="0"/>
                      </a:rPr>
                      <m:t>[</m:t>
                    </m:r>
                    <m:d>
                      <m:dPr>
                        <m:begChr m:val="⟨"/>
                        <m:endChr m:val="⟩"/>
                        <m:ctrlPr>
                          <a:rPr lang="en-US" altLang="zh-CN" sz="1500" i="1">
                            <a:latin typeface="Cambria Math" panose="02040503050406030204" pitchFamily="18" charset="0"/>
                          </a:rPr>
                        </m:ctrlPr>
                      </m:dPr>
                      <m:e>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i="1">
                                <a:latin typeface="Cambria Math" panose="02040503050406030204" pitchFamily="18" charset="0"/>
                              </a:rPr>
                              <m:t>𝑠</m:t>
                            </m:r>
                          </m:e>
                        </m:d>
                        <m:r>
                          <a:rPr lang="en-US" altLang="zh-CN" sz="1500" i="1">
                            <a:latin typeface="Cambria Math" panose="02040503050406030204" pitchFamily="18" charset="0"/>
                          </a:rPr>
                          <m:t>,</m:t>
                        </m:r>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i="1">
                                <a:latin typeface="Cambria Math" panose="02040503050406030204" pitchFamily="18" charset="0"/>
                              </a:rPr>
                              <m:t>𝑑</m:t>
                            </m:r>
                          </m:e>
                        </m:d>
                      </m:e>
                    </m:d>
                    <m:r>
                      <a:rPr lang="en-US" altLang="zh-CN" sz="1500" i="1">
                        <a:latin typeface="Cambria Math" panose="02040503050406030204" pitchFamily="18" charset="0"/>
                      </a:rPr>
                      <m:t>,</m:t>
                    </m:r>
                    <m:r>
                      <a:rPr lang="en-US" altLang="zh-CN" sz="1500" i="1">
                        <a:latin typeface="Cambria Math" panose="02040503050406030204" pitchFamily="18" charset="0"/>
                      </a:rPr>
                      <m:t>𝑤</m:t>
                    </m:r>
                    <m:r>
                      <a:rPr lang="en-US" altLang="zh-CN" sz="1500" i="1">
                        <a:latin typeface="Cambria Math" panose="02040503050406030204" pitchFamily="18" charset="0"/>
                      </a:rPr>
                      <m:t>]</m:t>
                    </m:r>
                  </m:oMath>
                </a14:m>
                <a:r>
                  <a:rPr lang="en-US" altLang="zh-CN" sz="1500" dirty="0"/>
                  <a:t> </a:t>
                </a:r>
                <a:r>
                  <a:rPr lang="zh-CN" altLang="en-US" sz="1500" dirty="0"/>
                  <a:t>，其中</a:t>
                </a:r>
                <a14:m>
                  <m:oMath xmlns:m="http://schemas.openxmlformats.org/officeDocument/2006/math">
                    <m:d>
                      <m:dPr>
                        <m:begChr m:val="⟨"/>
                        <m:endChr m:val="⟩"/>
                        <m:ctrlPr>
                          <a:rPr lang="en-US" altLang="zh-CN" sz="1500" i="1">
                            <a:latin typeface="Cambria Math" panose="02040503050406030204" pitchFamily="18" charset="0"/>
                          </a:rPr>
                        </m:ctrlPr>
                      </m:dPr>
                      <m:e>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i="1">
                                <a:latin typeface="Cambria Math" panose="02040503050406030204" pitchFamily="18" charset="0"/>
                              </a:rPr>
                              <m:t>𝑠</m:t>
                            </m:r>
                          </m:e>
                        </m:d>
                        <m:r>
                          <a:rPr lang="en-US" altLang="zh-CN"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i="1">
                            <a:latin typeface="Cambria Math" panose="02040503050406030204" pitchFamily="18" charset="0"/>
                          </a:rPr>
                          <m:t>𝑑</m:t>
                        </m:r>
                        <m:r>
                          <a:rPr lang="en-US" altLang="zh-CN" sz="1500" i="1">
                            <a:latin typeface="Cambria Math" panose="02040503050406030204" pitchFamily="18" charset="0"/>
                          </a:rPr>
                          <m:t>)</m:t>
                        </m:r>
                      </m:e>
                    </m:d>
                    <m:r>
                      <a:rPr lang="zh-CN" altLang="en-US" sz="1500" b="0" i="0" smtClean="0">
                        <a:latin typeface="Cambria Math" panose="02040503050406030204" pitchFamily="18" charset="0"/>
                      </a:rPr>
                      <m:t>  </m:t>
                    </m:r>
                  </m:oMath>
                </a14:m>
                <a:r>
                  <a:rPr lang="zh-CN" altLang="en-US" sz="1500" dirty="0"/>
                  <a:t>是哈希函数所对应的签名值，</a:t>
                </a:r>
                <a:r>
                  <a:rPr lang="en-US" altLang="zh-CN" sz="1500" dirty="0"/>
                  <a:t> </a:t>
                </a:r>
                <a14:m>
                  <m:oMath xmlns:m="http://schemas.openxmlformats.org/officeDocument/2006/math">
                    <m:r>
                      <a:rPr lang="en-US" altLang="zh-CN" sz="1500" i="1">
                        <a:latin typeface="Cambria Math" panose="02040503050406030204" pitchFamily="18" charset="0"/>
                      </a:rPr>
                      <m:t>𝑤</m:t>
                    </m:r>
                  </m:oMath>
                </a14:m>
                <a:r>
                  <a:rPr lang="zh-CN" altLang="en-US" sz="1500" dirty="0"/>
                  <a:t> 是对应的边权重。</a:t>
                </a:r>
                <a:endParaRPr lang="en-US" altLang="zh-CN" sz="1500" dirty="0"/>
              </a:p>
              <a:p>
                <a:pPr marL="0" indent="0">
                  <a:buNone/>
                </a:pPr>
                <a:endParaRPr lang="en-US" altLang="zh-CN" sz="1500" dirty="0"/>
              </a:p>
              <a:p>
                <a:pPr marL="0" indent="0">
                  <a:buNone/>
                </a:pPr>
                <a:r>
                  <a:rPr lang="zh-CN" altLang="en-US" sz="1500" dirty="0"/>
                  <a:t>如果对应的映射的位置被之前插入边所占用，我们就将其放入到</a:t>
                </a:r>
                <a:r>
                  <a:rPr lang="en-US" altLang="zh-CN" sz="1500" dirty="0"/>
                  <a:t>buffer</a:t>
                </a:r>
                <a:r>
                  <a:rPr lang="zh-CN" altLang="en-US" sz="1500" dirty="0"/>
                  <a:t> </a:t>
                </a:r>
                <a14:m>
                  <m:oMath xmlns:m="http://schemas.openxmlformats.org/officeDocument/2006/math">
                    <m:r>
                      <m:rPr>
                        <m:sty m:val="p"/>
                      </m:rPr>
                      <a:rPr lang="en-US" altLang="zh-CN" sz="1500" b="0" i="0" smtClean="0">
                        <a:latin typeface="Cambria Math" panose="02040503050406030204" pitchFamily="18" charset="0"/>
                      </a:rPr>
                      <m:t>B</m:t>
                    </m:r>
                  </m:oMath>
                </a14:m>
                <a:r>
                  <a:rPr lang="zh-CN" altLang="en-US" sz="1500" dirty="0"/>
                  <a:t> 中。</a:t>
                </a:r>
                <a:endParaRPr lang="en-US" altLang="zh-CN" sz="1500" dirty="0"/>
              </a:p>
            </p:txBody>
          </p:sp>
        </mc:Choice>
        <mc:Fallback xmlns="">
          <p:sp>
            <p:nvSpPr>
              <p:cNvPr id="14" name="内容占位符 2"/>
              <p:cNvSpPr>
                <a:spLocks noGrp="1" noRot="1" noChangeAspect="1" noMove="1" noResize="1" noEditPoints="1" noAdjustHandles="1" noChangeArrowheads="1" noChangeShapeType="1" noTextEdit="1"/>
              </p:cNvSpPr>
              <p:nvPr>
                <p:ph idx="1"/>
              </p:nvPr>
            </p:nvSpPr>
            <p:spPr>
              <a:xfrm>
                <a:off x="419695" y="1319655"/>
                <a:ext cx="4184729" cy="2728543"/>
              </a:xfrm>
              <a:blipFill>
                <a:blip r:embed="rId3"/>
                <a:stretch>
                  <a:fillRect l="-1515" t="-2778" r="-60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C3D5AC8-AA0A-B245-83E2-EADF46C7CE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6718" y="297542"/>
            <a:ext cx="2655017" cy="1657272"/>
          </a:xfrm>
          <a:prstGeom prst="rect">
            <a:avLst/>
          </a:prstGeom>
        </p:spPr>
      </p:pic>
      <p:cxnSp>
        <p:nvCxnSpPr>
          <p:cNvPr id="9" name="直线连接符 8">
            <a:extLst>
              <a:ext uri="{FF2B5EF4-FFF2-40B4-BE49-F238E27FC236}">
                <a16:creationId xmlns:a16="http://schemas.microsoft.com/office/drawing/2014/main" id="{E8CC8A2D-D354-1243-BE70-BB9C5023F407}"/>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18117B82-6DF9-F348-AA9F-5D65D435A2C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文本框 1">
            <a:extLst>
              <a:ext uri="{FF2B5EF4-FFF2-40B4-BE49-F238E27FC236}">
                <a16:creationId xmlns:a16="http://schemas.microsoft.com/office/drawing/2014/main" id="{3FA16269-0F70-3BEC-1F7C-4714053B492B}"/>
              </a:ext>
            </a:extLst>
          </p:cNvPr>
          <p:cNvSpPr txBox="1"/>
          <p:nvPr/>
        </p:nvSpPr>
        <p:spPr>
          <a:xfrm>
            <a:off x="419696" y="266166"/>
            <a:ext cx="2053767" cy="461665"/>
          </a:xfrm>
          <a:prstGeom prst="rect">
            <a:avLst/>
          </a:prstGeom>
          <a:noFill/>
        </p:spPr>
        <p:txBody>
          <a:bodyPr wrap="none" rtlCol="0">
            <a:spAutoFit/>
          </a:bodyPr>
          <a:lstStyle/>
          <a:p>
            <a:r>
              <a:rPr kumimoji="1" lang="zh-CN" altLang="en-US" sz="2400" dirty="0">
                <a:latin typeface="+mn-ea"/>
              </a:rPr>
              <a:t>图</a:t>
            </a:r>
            <a:r>
              <a:rPr kumimoji="1" lang="en-US" altLang="zh-CN" sz="2400" dirty="0">
                <a:latin typeface="+mn-ea"/>
              </a:rPr>
              <a:t>—</a:t>
            </a:r>
            <a:r>
              <a:rPr kumimoji="1" lang="zh-CN" altLang="en-US" sz="2400" dirty="0">
                <a:latin typeface="+mn-ea"/>
              </a:rPr>
              <a:t>基本概念</a:t>
            </a:r>
          </a:p>
        </p:txBody>
      </p:sp>
      <p:sp>
        <p:nvSpPr>
          <p:cNvPr id="6" name="文本框 5">
            <a:extLst>
              <a:ext uri="{FF2B5EF4-FFF2-40B4-BE49-F238E27FC236}">
                <a16:creationId xmlns:a16="http://schemas.microsoft.com/office/drawing/2014/main" id="{FC1ED487-F6F7-5BB7-73B3-C594C9EA1371}"/>
              </a:ext>
            </a:extLst>
          </p:cNvPr>
          <p:cNvSpPr txBox="1"/>
          <p:nvPr/>
        </p:nvSpPr>
        <p:spPr>
          <a:xfrm>
            <a:off x="178783" y="4390095"/>
            <a:ext cx="4909270" cy="461665"/>
          </a:xfrm>
          <a:prstGeom prst="rect">
            <a:avLst/>
          </a:prstGeom>
          <a:noFill/>
        </p:spPr>
        <p:txBody>
          <a:bodyPr wrap="square">
            <a:spAutoFit/>
          </a:bodyPr>
          <a:lstStyle/>
          <a:p>
            <a:r>
              <a:rPr lang="en-US" altLang="zh-CN" sz="1200" i="1" dirty="0"/>
              <a:t>【</a:t>
            </a:r>
            <a:r>
              <a:rPr lang="zh-CN" altLang="en-US" sz="1200" i="1" dirty="0"/>
              <a:t>Xiangyang Gou, Lei Zou, Chenxingyu Zhao, Tong Yang:</a:t>
            </a:r>
          </a:p>
          <a:p>
            <a:r>
              <a:rPr lang="zh-CN" altLang="en-US" sz="1200" i="1" dirty="0"/>
              <a:t>Fast and Accurate Graph Stream Summarization. ICDE 2019: 1118-1129</a:t>
            </a:r>
            <a:r>
              <a:rPr lang="en-US" altLang="zh-CN" sz="1200" i="1" dirty="0"/>
              <a:t>】</a:t>
            </a:r>
            <a:endParaRPr lang="zh-CN" altLang="en-US" sz="1200" i="1" dirty="0"/>
          </a:p>
        </p:txBody>
      </p:sp>
    </p:spTree>
    <p:extLst>
      <p:ext uri="{BB962C8B-B14F-4D97-AF65-F5344CB8AC3E}">
        <p14:creationId xmlns:p14="http://schemas.microsoft.com/office/powerpoint/2010/main" val="201928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8797" y="2295301"/>
            <a:ext cx="5666406" cy="977383"/>
          </a:xfrm>
          <a:prstGeom prst="rect">
            <a:avLst/>
          </a:prstGeom>
          <a:noFill/>
        </p:spPr>
        <p:txBody>
          <a:bodyPr wrap="square" rtlCol="0">
            <a:spAutoFit/>
          </a:bodyPr>
          <a:lstStyle/>
          <a:p>
            <a:pPr algn="ctr">
              <a:lnSpc>
                <a:spcPct val="200000"/>
              </a:lnSpc>
            </a:pPr>
            <a:r>
              <a:rPr kumimoji="1" lang="zh-CN" altLang="en-US" sz="3300" b="1" dirty="0">
                <a:solidFill>
                  <a:srgbClr val="C00000"/>
                </a:solidFill>
                <a:latin typeface="宋体-简" panose="02010800040101010101" pitchFamily="2" charset="-122"/>
                <a:ea typeface="宋体-简" panose="02010800040101010101" pitchFamily="2" charset="-122"/>
              </a:rPr>
              <a:t>图数据管理概述</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614045" y="1608545"/>
            <a:ext cx="1915909" cy="784830"/>
          </a:xfrm>
          <a:prstGeom prst="rect">
            <a:avLst/>
          </a:prstGeom>
          <a:noFill/>
        </p:spPr>
        <p:txBody>
          <a:bodyPr wrap="none" rtlCol="0">
            <a:spAutoFit/>
          </a:bodyPr>
          <a:lstStyle/>
          <a:p>
            <a:r>
              <a:rPr kumimoji="1" lang="zh-CN" altLang="en-US" sz="4500" dirty="0">
                <a:latin typeface="Hiragino Kaku Gothic Std W8" panose="020B0800000000000000" pitchFamily="34" charset="-128"/>
                <a:ea typeface="Hiragino Kaku Gothic Std W8" panose="020B0800000000000000" pitchFamily="34" charset="-128"/>
              </a:rPr>
              <a:t>第一章</a:t>
            </a: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3</a:t>
            </a:fld>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图的建模</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30</a:t>
            </a:fld>
            <a:endParaRPr kumimoji="1" lang="zh-CN" altLang="en-US"/>
          </a:p>
        </p:txBody>
      </p:sp>
      <p:sp>
        <p:nvSpPr>
          <p:cNvPr id="11" name="文本框 10">
            <a:extLst>
              <a:ext uri="{FF2B5EF4-FFF2-40B4-BE49-F238E27FC236}">
                <a16:creationId xmlns:a16="http://schemas.microsoft.com/office/drawing/2014/main" id="{A7AB0A3B-779C-9F46-8306-358D2169C5EA}"/>
              </a:ext>
            </a:extLst>
          </p:cNvPr>
          <p:cNvSpPr txBox="1"/>
          <p:nvPr/>
        </p:nvSpPr>
        <p:spPr>
          <a:xfrm>
            <a:off x="419695" y="1184637"/>
            <a:ext cx="8556734" cy="2354491"/>
          </a:xfrm>
          <a:prstGeom prst="rect">
            <a:avLst/>
          </a:prstGeom>
          <a:noFill/>
        </p:spPr>
        <p:txBody>
          <a:bodyPr wrap="square" rtlCol="0">
            <a:spAutoFit/>
          </a:bodyPr>
          <a:lstStyle/>
          <a:p>
            <a:r>
              <a:rPr kumimoji="1" lang="zh-CN" altLang="en-US" sz="2500" dirty="0">
                <a:solidFill>
                  <a:schemeClr val="accent1"/>
                </a:solidFill>
              </a:rPr>
              <a:t>如何建图</a:t>
            </a:r>
            <a:r>
              <a:rPr kumimoji="1" lang="en-US" altLang="zh-CN" sz="2500" dirty="0">
                <a:solidFill>
                  <a:schemeClr val="accent1"/>
                </a:solidFill>
              </a:rPr>
              <a:t>:</a:t>
            </a:r>
          </a:p>
          <a:p>
            <a:pPr marL="285750" indent="-285750">
              <a:buFont typeface="Arial" panose="020B0604020202020204" pitchFamily="34" charset="0"/>
              <a:buChar char="•"/>
            </a:pPr>
            <a:r>
              <a:rPr kumimoji="1" lang="zh-CN" altLang="en-US" dirty="0"/>
              <a:t>什么建模成点</a:t>
            </a:r>
            <a:endParaRPr kumimoji="1" lang="en-US" altLang="zh-CN" dirty="0"/>
          </a:p>
          <a:p>
            <a:pPr marL="285750" indent="-285750">
              <a:buFont typeface="Arial" panose="020B0604020202020204" pitchFamily="34" charset="0"/>
              <a:buChar char="•"/>
            </a:pPr>
            <a:r>
              <a:rPr kumimoji="1" lang="zh-CN" altLang="en-US" dirty="0"/>
              <a:t>什么建模成边</a:t>
            </a:r>
            <a:endParaRPr kumimoji="1" lang="en-US" altLang="zh-CN" dirty="0"/>
          </a:p>
          <a:p>
            <a:endParaRPr kumimoji="1" lang="en-US" altLang="zh-CN" dirty="0"/>
          </a:p>
          <a:p>
            <a:endParaRPr kumimoji="1" lang="en-US" altLang="zh-CN" dirty="0"/>
          </a:p>
          <a:p>
            <a:r>
              <a:rPr kumimoji="1" lang="zh-CN" altLang="en-US" sz="2500" dirty="0">
                <a:solidFill>
                  <a:schemeClr val="accent1"/>
                </a:solidFill>
              </a:rPr>
              <a:t>给定一个问题，合适的图建模策略往往决定了对问题的解决能力</a:t>
            </a:r>
            <a:endParaRPr kumimoji="1" lang="en-US" altLang="zh-CN" sz="2500" dirty="0">
              <a:solidFill>
                <a:schemeClr val="accent1"/>
              </a:solidFill>
            </a:endParaRPr>
          </a:p>
        </p:txBody>
      </p:sp>
    </p:spTree>
    <p:extLst>
      <p:ext uri="{BB962C8B-B14F-4D97-AF65-F5344CB8AC3E}">
        <p14:creationId xmlns:p14="http://schemas.microsoft.com/office/powerpoint/2010/main" val="3320777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图的建模</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31</a:t>
            </a:fld>
            <a:endParaRPr kumimoji="1" lang="zh-CN" altLang="en-US"/>
          </a:p>
        </p:txBody>
      </p:sp>
      <p:sp>
        <p:nvSpPr>
          <p:cNvPr id="3" name="文本框 2">
            <a:extLst>
              <a:ext uri="{FF2B5EF4-FFF2-40B4-BE49-F238E27FC236}">
                <a16:creationId xmlns:a16="http://schemas.microsoft.com/office/drawing/2014/main" id="{499B08FC-A471-FDEB-8344-0BDAA44123FA}"/>
              </a:ext>
            </a:extLst>
          </p:cNvPr>
          <p:cNvSpPr txBox="1"/>
          <p:nvPr/>
        </p:nvSpPr>
        <p:spPr>
          <a:xfrm>
            <a:off x="811530" y="1143000"/>
            <a:ext cx="5817870" cy="3139321"/>
          </a:xfrm>
          <a:prstGeom prst="rect">
            <a:avLst/>
          </a:prstGeom>
          <a:noFill/>
        </p:spPr>
        <p:txBody>
          <a:bodyPr wrap="square" rtlCol="0">
            <a:spAutoFit/>
          </a:bodyPr>
          <a:lstStyle/>
          <a:p>
            <a:r>
              <a:rPr kumimoji="1" lang="en-US" altLang="zh-CN" dirty="0"/>
              <a:t>Email</a:t>
            </a:r>
            <a:r>
              <a:rPr kumimoji="1" lang="zh-CN" altLang="en-US" dirty="0"/>
              <a:t> 网络   </a:t>
            </a:r>
            <a:r>
              <a:rPr kumimoji="1" lang="en-US" altLang="zh-CN" dirty="0"/>
              <a:t>&gt;&gt;</a:t>
            </a:r>
            <a:r>
              <a:rPr kumimoji="1" lang="zh-CN" altLang="en-US" dirty="0"/>
              <a:t>   有向多重图</a:t>
            </a:r>
            <a:endParaRPr kumimoji="1" lang="en-US" altLang="zh-CN" dirty="0"/>
          </a:p>
          <a:p>
            <a:endParaRPr kumimoji="1" lang="en-US" altLang="zh-CN" dirty="0"/>
          </a:p>
          <a:p>
            <a:r>
              <a:rPr kumimoji="1" lang="en-US" altLang="zh-CN" dirty="0"/>
              <a:t>Facebook</a:t>
            </a:r>
            <a:r>
              <a:rPr kumimoji="1" lang="zh-CN" altLang="en-US" dirty="0"/>
              <a:t> 好友关系   </a:t>
            </a:r>
            <a:r>
              <a:rPr kumimoji="1" lang="en-US" altLang="zh-CN" dirty="0"/>
              <a:t>&gt;&gt;</a:t>
            </a:r>
            <a:r>
              <a:rPr kumimoji="1" lang="zh-CN" altLang="en-US" dirty="0"/>
              <a:t>    无向无权图</a:t>
            </a:r>
            <a:endParaRPr kumimoji="1" lang="en-US" altLang="zh-CN" dirty="0"/>
          </a:p>
          <a:p>
            <a:endParaRPr kumimoji="1" lang="en-US" altLang="zh-CN" dirty="0"/>
          </a:p>
          <a:p>
            <a:r>
              <a:rPr kumimoji="1" lang="zh-CN" altLang="en-US" dirty="0"/>
              <a:t>引用网络     </a:t>
            </a:r>
            <a:r>
              <a:rPr kumimoji="1" lang="en-US" altLang="zh-CN" dirty="0"/>
              <a:t>&gt;&gt;</a:t>
            </a:r>
            <a:r>
              <a:rPr kumimoji="1" lang="zh-CN" altLang="en-US" dirty="0"/>
              <a:t>  无权有向无环图</a:t>
            </a:r>
            <a:endParaRPr kumimoji="1" lang="en-US" altLang="zh-CN" dirty="0"/>
          </a:p>
          <a:p>
            <a:endParaRPr kumimoji="1" lang="en-US" altLang="zh-CN" dirty="0"/>
          </a:p>
          <a:p>
            <a:r>
              <a:rPr kumimoji="1" lang="zh-CN" altLang="en-US" dirty="0"/>
              <a:t>合作网络   </a:t>
            </a:r>
            <a:r>
              <a:rPr kumimoji="1" lang="en-US" altLang="zh-CN" dirty="0"/>
              <a:t>&gt;&gt;</a:t>
            </a:r>
            <a:r>
              <a:rPr kumimoji="1" lang="zh-CN" altLang="en-US" dirty="0"/>
              <a:t>  无向多重图</a:t>
            </a:r>
            <a:endParaRPr kumimoji="1" lang="en-US" altLang="zh-CN" dirty="0"/>
          </a:p>
          <a:p>
            <a:endParaRPr kumimoji="1" lang="en-US" altLang="zh-CN" dirty="0"/>
          </a:p>
          <a:p>
            <a:r>
              <a:rPr kumimoji="1" lang="zh-CN" altLang="en-US" dirty="0"/>
              <a:t>电话呼叫网络 </a:t>
            </a:r>
            <a:r>
              <a:rPr kumimoji="1" lang="en-US" altLang="zh-CN" dirty="0"/>
              <a:t>&gt;&gt;</a:t>
            </a:r>
            <a:r>
              <a:rPr kumimoji="1" lang="zh-CN" altLang="en-US" dirty="0"/>
              <a:t>  有向多重图</a:t>
            </a:r>
            <a:endParaRPr kumimoji="1" lang="en-US" altLang="zh-CN" dirty="0"/>
          </a:p>
          <a:p>
            <a:endParaRPr kumimoji="1" lang="en-US" altLang="zh-CN" dirty="0"/>
          </a:p>
          <a:p>
            <a:r>
              <a:rPr kumimoji="1" lang="zh-CN" altLang="en-US" dirty="0"/>
              <a:t>蛋白质交互网络  </a:t>
            </a:r>
            <a:r>
              <a:rPr kumimoji="1" lang="en-US" altLang="zh-CN" dirty="0"/>
              <a:t>&gt;&gt;</a:t>
            </a:r>
            <a:r>
              <a:rPr kumimoji="1" lang="zh-CN" altLang="en-US" dirty="0"/>
              <a:t>  无向无权自环图 </a:t>
            </a:r>
          </a:p>
        </p:txBody>
      </p:sp>
    </p:spTree>
    <p:extLst>
      <p:ext uri="{BB962C8B-B14F-4D97-AF65-F5344CB8AC3E}">
        <p14:creationId xmlns:p14="http://schemas.microsoft.com/office/powerpoint/2010/main" val="3939254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31325" cy="461665"/>
          </a:xfrm>
          <a:prstGeom prst="rect">
            <a:avLst/>
          </a:prstGeom>
          <a:noFill/>
        </p:spPr>
        <p:txBody>
          <a:bodyPr wrap="none" rtlCol="0">
            <a:spAutoFit/>
          </a:bodyPr>
          <a:lstStyle/>
          <a:p>
            <a:r>
              <a:rPr kumimoji="1" lang="zh-CN" altLang="en-US" sz="2400" dirty="0">
                <a:latin typeface="+mn-ea"/>
              </a:rPr>
              <a:t>图的典型应用</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32</a:t>
            </a:fld>
            <a:endParaRPr kumimoji="1" lang="zh-CN" altLang="en-US"/>
          </a:p>
        </p:txBody>
      </p:sp>
      <p:pic>
        <p:nvPicPr>
          <p:cNvPr id="4" name="图片 3">
            <a:extLst>
              <a:ext uri="{FF2B5EF4-FFF2-40B4-BE49-F238E27FC236}">
                <a16:creationId xmlns:a16="http://schemas.microsoft.com/office/drawing/2014/main" id="{C1081EC9-CFF7-501C-BA04-1E7A0C72C1C4}"/>
              </a:ext>
            </a:extLst>
          </p:cNvPr>
          <p:cNvPicPr>
            <a:picLocks noChangeAspect="1"/>
          </p:cNvPicPr>
          <p:nvPr/>
        </p:nvPicPr>
        <p:blipFill>
          <a:blip r:embed="rId3"/>
          <a:stretch>
            <a:fillRect/>
          </a:stretch>
        </p:blipFill>
        <p:spPr>
          <a:xfrm>
            <a:off x="547618" y="1954530"/>
            <a:ext cx="1775479" cy="2599808"/>
          </a:xfrm>
          <a:prstGeom prst="rect">
            <a:avLst/>
          </a:prstGeom>
        </p:spPr>
      </p:pic>
      <p:sp>
        <p:nvSpPr>
          <p:cNvPr id="7" name="文本框 6">
            <a:extLst>
              <a:ext uri="{FF2B5EF4-FFF2-40B4-BE49-F238E27FC236}">
                <a16:creationId xmlns:a16="http://schemas.microsoft.com/office/drawing/2014/main" id="{91370646-4AC9-26F6-8B4D-2E3991EC402D}"/>
              </a:ext>
            </a:extLst>
          </p:cNvPr>
          <p:cNvSpPr txBox="1"/>
          <p:nvPr/>
        </p:nvSpPr>
        <p:spPr>
          <a:xfrm>
            <a:off x="419694" y="1017270"/>
            <a:ext cx="1649135" cy="369332"/>
          </a:xfrm>
          <a:prstGeom prst="rect">
            <a:avLst/>
          </a:prstGeom>
          <a:noFill/>
        </p:spPr>
        <p:txBody>
          <a:bodyPr wrap="square" rtlCol="0">
            <a:spAutoFit/>
          </a:bodyPr>
          <a:lstStyle/>
          <a:p>
            <a:r>
              <a:rPr kumimoji="1" lang="en-US" altLang="zh-CN" dirty="0"/>
              <a:t>1.</a:t>
            </a:r>
            <a:r>
              <a:rPr kumimoji="1" lang="zh-CN" altLang="en-US" dirty="0"/>
              <a:t>  链接分析</a:t>
            </a:r>
          </a:p>
        </p:txBody>
      </p:sp>
      <p:sp>
        <p:nvSpPr>
          <p:cNvPr id="9" name="文本框 8">
            <a:extLst>
              <a:ext uri="{FF2B5EF4-FFF2-40B4-BE49-F238E27FC236}">
                <a16:creationId xmlns:a16="http://schemas.microsoft.com/office/drawing/2014/main" id="{7B2EDC3D-AC64-97ED-1851-F5EABD8BAAFC}"/>
              </a:ext>
            </a:extLst>
          </p:cNvPr>
          <p:cNvSpPr txBox="1"/>
          <p:nvPr/>
        </p:nvSpPr>
        <p:spPr>
          <a:xfrm>
            <a:off x="628650" y="1485900"/>
            <a:ext cx="1245289" cy="369332"/>
          </a:xfrm>
          <a:prstGeom prst="rect">
            <a:avLst/>
          </a:prstGeom>
          <a:noFill/>
        </p:spPr>
        <p:txBody>
          <a:bodyPr wrap="square" rtlCol="0">
            <a:spAutoFit/>
          </a:bodyPr>
          <a:lstStyle/>
          <a:p>
            <a:r>
              <a:rPr kumimoji="1" lang="en-US" altLang="zh-CN" dirty="0" err="1"/>
              <a:t>Pagerank</a:t>
            </a:r>
            <a:endParaRPr kumimoji="1" lang="en-US" altLang="zh-CN"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B96199-C4AB-56B2-7E0A-977158267E00}"/>
                  </a:ext>
                </a:extLst>
              </p:cNvPr>
              <p:cNvSpPr txBox="1"/>
              <p:nvPr/>
            </p:nvSpPr>
            <p:spPr>
              <a:xfrm>
                <a:off x="2560320" y="1109217"/>
                <a:ext cx="6402009" cy="1272208"/>
              </a:xfrm>
              <a:prstGeom prst="rect">
                <a:avLst/>
              </a:prstGeom>
              <a:noFill/>
            </p:spPr>
            <p:txBody>
              <a:bodyPr wrap="none" lIns="0" tIns="0" rIns="0" bIns="0" rtlCol="0">
                <a:spAutoFit/>
              </a:bodyPr>
              <a:lstStyle/>
              <a:p>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Pr</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e>
                        </m:d>
                      </m:e>
                    </m:func>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𝑁</m:t>
                            </m:r>
                          </m:e>
                          <m:sub>
                            <m:r>
                              <a:rPr kumimoji="1" lang="en-US" altLang="zh-CN" b="0" i="1" smtClean="0">
                                <a:latin typeface="Cambria Math" panose="02040503050406030204" pitchFamily="18" charset="0"/>
                              </a:rPr>
                              <m:t>𝑖𝑛</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sub>
                      <m:sup/>
                      <m:e>
                        <m:f>
                          <m:fPr>
                            <m:ctrlPr>
                              <a:rPr kumimoji="1" lang="en-US" altLang="zh-CN" b="0" i="1" smtClean="0">
                                <a:latin typeface="Cambria Math" panose="02040503050406030204" pitchFamily="18" charset="0"/>
                              </a:rPr>
                            </m:ctrlPr>
                          </m:fPr>
                          <m:num>
                            <m:r>
                              <m:rPr>
                                <m:sty m:val="p"/>
                              </m:rPr>
                              <a:rPr kumimoji="1" lang="en-US" altLang="zh-CN" b="0" i="0" smtClean="0">
                                <a:latin typeface="Cambria Math" panose="02040503050406030204" pitchFamily="18" charset="0"/>
                              </a:rPr>
                              <m:t>Pr</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𝑜</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den>
                        </m:f>
                      </m:e>
                    </m:nary>
                  </m:oMath>
                </a14:m>
                <a:r>
                  <a:rPr kumimoji="1" lang="zh-CN" altLang="en-US" dirty="0"/>
                  <a:t>  </a:t>
                </a:r>
                <a:r>
                  <a:rPr kumimoji="1" lang="en-US" altLang="zh-CN" dirty="0"/>
                  <a:t>+</a:t>
                </a:r>
                <a:r>
                  <a:rPr kumimoji="1" lang="zh-CN" altLang="en-US" dirty="0"/>
                  <a:t> </a:t>
                </a:r>
                <a14:m>
                  <m:oMath xmlns:m="http://schemas.openxmlformats.org/officeDocument/2006/math">
                    <m:r>
                      <a:rPr kumimoji="1" lang="en-US" altLang="zh-CN" b="0" i="1" smtClean="0">
                        <a:latin typeface="Cambria Math" panose="02040503050406030204" pitchFamily="18" charset="0"/>
                      </a:rPr>
                      <m:t>𝛼</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oMath>
                </a14:m>
                <a:r>
                  <a:rPr kumimoji="1" lang="zh-CN" altLang="en-US" dirty="0"/>
                  <a:t> </a:t>
                </a:r>
                <a:endParaRPr kumimoji="1" lang="en-US" altLang="zh-CN" dirty="0"/>
              </a:p>
              <a:p>
                <a:endParaRPr kumimoji="1" lang="en-US" altLang="zh-CN" dirty="0"/>
              </a:p>
              <a:p>
                <a:r>
                  <a:rPr kumimoji="1" lang="zh-CN" altLang="en-US" dirty="0"/>
                  <a:t>这其中</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𝑁</m:t>
                        </m:r>
                      </m:e>
                      <m:sub>
                        <m:r>
                          <a:rPr kumimoji="1" lang="en-US" altLang="zh-CN" b="0" i="1" smtClean="0">
                            <a:latin typeface="Cambria Math" panose="02040503050406030204" pitchFamily="18" charset="0"/>
                          </a:rPr>
                          <m:t>𝑖𝑛</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oMath>
                </a14:m>
                <a:r>
                  <a:rPr kumimoji="1" lang="zh-CN" altLang="en-US" dirty="0"/>
                  <a:t>表示</a:t>
                </a:r>
                <a14:m>
                  <m:oMath xmlns:m="http://schemas.openxmlformats.org/officeDocument/2006/math">
                    <m:r>
                      <a:rPr kumimoji="1" lang="en-US" altLang="zh-CN" i="1">
                        <a:latin typeface="Cambria Math" panose="02040503050406030204" pitchFamily="18" charset="0"/>
                      </a:rPr>
                      <m:t>𝑢</m:t>
                    </m:r>
                  </m:oMath>
                </a14:m>
                <a:r>
                  <a:rPr kumimoji="1" lang="zh-CN" altLang="en-US" dirty="0"/>
                  <a:t>的入邻居集合，</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rPr>
                          <m:t>𝑜</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𝑣</m:t>
                    </m:r>
                    <m:r>
                      <a:rPr kumimoji="1" lang="en-US" altLang="zh-CN" i="1">
                        <a:latin typeface="Cambria Math" panose="02040503050406030204" pitchFamily="18" charset="0"/>
                      </a:rPr>
                      <m:t>)</m:t>
                    </m:r>
                  </m:oMath>
                </a14:m>
                <a:r>
                  <a:rPr kumimoji="1" lang="zh-CN" altLang="en-US" dirty="0"/>
                  <a:t>表示</a:t>
                </a:r>
                <a14:m>
                  <m:oMath xmlns:m="http://schemas.openxmlformats.org/officeDocument/2006/math">
                    <m:r>
                      <a:rPr kumimoji="1" lang="en-US" altLang="zh-CN" b="0" i="1" dirty="0" smtClean="0">
                        <a:latin typeface="Cambria Math" panose="02040503050406030204" pitchFamily="18" charset="0"/>
                      </a:rPr>
                      <m:t>𝑣</m:t>
                    </m:r>
                  </m:oMath>
                </a14:m>
                <a:r>
                  <a:rPr kumimoji="1" lang="zh-CN" altLang="en-US" dirty="0"/>
                  <a:t>的出邻居个数；</a:t>
                </a:r>
                <a:endParaRPr kumimoji="1" lang="en-US" altLang="zh-CN" dirty="0"/>
              </a:p>
              <a:p>
                <a:r>
                  <a:rPr kumimoji="1" lang="zh-CN" altLang="en-US" dirty="0"/>
                  <a:t>而</a:t>
                </a:r>
                <a14:m>
                  <m:oMath xmlns:m="http://schemas.openxmlformats.org/officeDocument/2006/math">
                    <m:r>
                      <a:rPr kumimoji="1" lang="en-US" altLang="zh-CN" b="0" i="1" smtClean="0">
                        <a:latin typeface="Cambria Math" panose="02040503050406030204" pitchFamily="18" charset="0"/>
                      </a:rPr>
                      <m:t>𝛼</m:t>
                    </m:r>
                  </m:oMath>
                </a14:m>
                <a:r>
                  <a:rPr kumimoji="1" lang="zh-CN" altLang="en-US" dirty="0"/>
                  <a:t>代表衰减系数。</a:t>
                </a:r>
                <a:endParaRPr kumimoji="1" lang="en-US" altLang="zh-CN" dirty="0"/>
              </a:p>
            </p:txBody>
          </p:sp>
        </mc:Choice>
        <mc:Fallback xmlns="">
          <p:sp>
            <p:nvSpPr>
              <p:cNvPr id="10" name="文本框 9">
                <a:extLst>
                  <a:ext uri="{FF2B5EF4-FFF2-40B4-BE49-F238E27FC236}">
                    <a16:creationId xmlns:a16="http://schemas.microsoft.com/office/drawing/2014/main" id="{AEB96199-C4AB-56B2-7E0A-977158267E00}"/>
                  </a:ext>
                </a:extLst>
              </p:cNvPr>
              <p:cNvSpPr txBox="1">
                <a:spLocks noRot="1" noChangeAspect="1" noMove="1" noResize="1" noEditPoints="1" noAdjustHandles="1" noChangeArrowheads="1" noChangeShapeType="1" noTextEdit="1"/>
              </p:cNvSpPr>
              <p:nvPr/>
            </p:nvSpPr>
            <p:spPr>
              <a:xfrm>
                <a:off x="2560320" y="1109217"/>
                <a:ext cx="6402009" cy="1272208"/>
              </a:xfrm>
              <a:prstGeom prst="rect">
                <a:avLst/>
              </a:prstGeom>
              <a:blipFill>
                <a:blip r:embed="rId4"/>
                <a:stretch>
                  <a:fillRect l="-2178" t="-31683" r="-1188" b="-99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A022BC6-E19F-B2C5-1684-F29578A09E66}"/>
                  </a:ext>
                </a:extLst>
              </p:cNvPr>
              <p:cNvSpPr txBox="1"/>
              <p:nvPr/>
            </p:nvSpPr>
            <p:spPr>
              <a:xfrm>
                <a:off x="2672442" y="2977435"/>
                <a:ext cx="2919837" cy="367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令</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𝑝𝑟</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1</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𝑝𝑟</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𝑛</m:t>
                                      </m:r>
                                    </m:sub>
                                  </m:sSub>
                                </m:e>
                              </m:d>
                            </m:e>
                          </m:d>
                        </m:e>
                        <m:sup>
                          <m:r>
                            <a:rPr kumimoji="1" lang="en-US" altLang="zh-CN" b="0" i="1" smtClean="0">
                              <a:latin typeface="Cambria Math" panose="02040503050406030204" pitchFamily="18" charset="0"/>
                            </a:rPr>
                            <m:t>𝑇</m:t>
                          </m:r>
                        </m:sup>
                      </m:sSup>
                    </m:oMath>
                  </m:oMathPara>
                </a14:m>
                <a:endParaRPr kumimoji="1" lang="zh-CN" altLang="en-US" dirty="0"/>
              </a:p>
            </p:txBody>
          </p:sp>
        </mc:Choice>
        <mc:Fallback xmlns="">
          <p:sp>
            <p:nvSpPr>
              <p:cNvPr id="12" name="文本框 11">
                <a:extLst>
                  <a:ext uri="{FF2B5EF4-FFF2-40B4-BE49-F238E27FC236}">
                    <a16:creationId xmlns:a16="http://schemas.microsoft.com/office/drawing/2014/main" id="{5A022BC6-E19F-B2C5-1684-F29578A09E66}"/>
                  </a:ext>
                </a:extLst>
              </p:cNvPr>
              <p:cNvSpPr txBox="1">
                <a:spLocks noRot="1" noChangeAspect="1" noMove="1" noResize="1" noEditPoints="1" noAdjustHandles="1" noChangeArrowheads="1" noChangeShapeType="1" noTextEdit="1"/>
              </p:cNvSpPr>
              <p:nvPr/>
            </p:nvSpPr>
            <p:spPr>
              <a:xfrm>
                <a:off x="2672442" y="2977435"/>
                <a:ext cx="2919837" cy="367473"/>
              </a:xfrm>
              <a:prstGeom prst="rect">
                <a:avLst/>
              </a:prstGeom>
              <a:blipFill>
                <a:blip r:embed="rId5"/>
                <a:stretch>
                  <a:fillRect l="-259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FC4703E-8100-B571-307F-8E6E22CAFCEF}"/>
                  </a:ext>
                </a:extLst>
              </p:cNvPr>
              <p:cNvSpPr txBox="1"/>
              <p:nvPr/>
            </p:nvSpPr>
            <p:spPr>
              <a:xfrm>
                <a:off x="2672442" y="3458247"/>
                <a:ext cx="2928109" cy="1546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e>
                      </m:d>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oMath>
                  </m:oMathPara>
                </a14:m>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𝑃</m:t>
                          </m:r>
                        </m:e>
                        <m:sub>
                          <m:r>
                            <a:rPr kumimoji="1" lang="en-US" altLang="zh-CN" b="0" i="1" smtClean="0">
                              <a:latin typeface="Cambria Math" panose="02040503050406030204" pitchFamily="18" charset="0"/>
                            </a:rPr>
                            <m:t>𝑖𝑗</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𝑜</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en>
                              </m:f>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zh-CN" altLang="en-US" i="1">
                                  <a:latin typeface="Cambria Math" panose="02040503050406030204" pitchFamily="18" charset="0"/>
                                </a:rPr>
                                <m:t>如果</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𝑖𝑗</m:t>
                                  </m:r>
                                </m:sub>
                              </m:sSub>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r>
                                <a:rPr kumimoji="1" lang="zh-CN" altLang="en-US" b="0" i="1" smtClean="0">
                                  <a:latin typeface="Cambria Math" panose="02040503050406030204" pitchFamily="18" charset="0"/>
                                </a:rPr>
                                <m:t>       </m:t>
                              </m:r>
                              <m:r>
                                <a:rPr kumimoji="1" lang="zh-CN" altLang="en-US" i="1">
                                  <a:latin typeface="Cambria Math" panose="02040503050406030204" pitchFamily="18" charset="0"/>
                                </a:rPr>
                                <m:t>如果</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𝑖𝑗</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0</m:t>
                              </m:r>
                            </m:e>
                          </m:eqArr>
                        </m:e>
                      </m:d>
                    </m:oMath>
                  </m:oMathPara>
                </a14:m>
                <a:endParaRPr kumimoji="1" lang="zh-CN" altLang="en-US" dirty="0"/>
              </a:p>
            </p:txBody>
          </p:sp>
        </mc:Choice>
        <mc:Fallback xmlns="">
          <p:sp>
            <p:nvSpPr>
              <p:cNvPr id="13" name="文本框 12">
                <a:extLst>
                  <a:ext uri="{FF2B5EF4-FFF2-40B4-BE49-F238E27FC236}">
                    <a16:creationId xmlns:a16="http://schemas.microsoft.com/office/drawing/2014/main" id="{DFC4703E-8100-B571-307F-8E6E22CAFCEF}"/>
                  </a:ext>
                </a:extLst>
              </p:cNvPr>
              <p:cNvSpPr txBox="1">
                <a:spLocks noRot="1" noChangeAspect="1" noMove="1" noResize="1" noEditPoints="1" noAdjustHandles="1" noChangeArrowheads="1" noChangeShapeType="1" noTextEdit="1"/>
              </p:cNvSpPr>
              <p:nvPr/>
            </p:nvSpPr>
            <p:spPr>
              <a:xfrm>
                <a:off x="2672442" y="3458247"/>
                <a:ext cx="2928109" cy="1546064"/>
              </a:xfrm>
              <a:prstGeom prst="rect">
                <a:avLst/>
              </a:prstGeom>
              <a:blipFill>
                <a:blip r:embed="rId6"/>
                <a:stretch>
                  <a:fillRect l="-44828" t="-121951" b="-21788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A1390B5-073D-3356-7DD0-D4C70F4A50BD}"/>
              </a:ext>
            </a:extLst>
          </p:cNvPr>
          <p:cNvSpPr txBox="1"/>
          <p:nvPr/>
        </p:nvSpPr>
        <p:spPr>
          <a:xfrm>
            <a:off x="2560320" y="2494764"/>
            <a:ext cx="1775479" cy="369332"/>
          </a:xfrm>
          <a:prstGeom prst="rect">
            <a:avLst/>
          </a:prstGeom>
          <a:noFill/>
        </p:spPr>
        <p:txBody>
          <a:bodyPr wrap="square" rtlCol="0">
            <a:spAutoFit/>
          </a:bodyPr>
          <a:lstStyle/>
          <a:p>
            <a:r>
              <a:rPr kumimoji="1" lang="zh-CN" altLang="en-US" b="1" dirty="0"/>
              <a:t>向量表示</a:t>
            </a:r>
          </a:p>
        </p:txBody>
      </p:sp>
    </p:spTree>
    <p:extLst>
      <p:ext uri="{BB962C8B-B14F-4D97-AF65-F5344CB8AC3E}">
        <p14:creationId xmlns:p14="http://schemas.microsoft.com/office/powerpoint/2010/main" val="310569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31325" cy="461665"/>
          </a:xfrm>
          <a:prstGeom prst="rect">
            <a:avLst/>
          </a:prstGeom>
          <a:noFill/>
        </p:spPr>
        <p:txBody>
          <a:bodyPr wrap="none" rtlCol="0">
            <a:spAutoFit/>
          </a:bodyPr>
          <a:lstStyle/>
          <a:p>
            <a:r>
              <a:rPr kumimoji="1" lang="zh-CN" altLang="en-US" sz="2400" dirty="0">
                <a:latin typeface="+mn-ea"/>
              </a:rPr>
              <a:t>图的典型应用</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33</a:t>
            </a:fld>
            <a:endParaRPr kumimoji="1" lang="zh-CN" altLang="en-US"/>
          </a:p>
        </p:txBody>
      </p:sp>
      <p:sp>
        <p:nvSpPr>
          <p:cNvPr id="7" name="文本框 6">
            <a:extLst>
              <a:ext uri="{FF2B5EF4-FFF2-40B4-BE49-F238E27FC236}">
                <a16:creationId xmlns:a16="http://schemas.microsoft.com/office/drawing/2014/main" id="{91370646-4AC9-26F6-8B4D-2E3991EC402D}"/>
              </a:ext>
            </a:extLst>
          </p:cNvPr>
          <p:cNvSpPr txBox="1"/>
          <p:nvPr/>
        </p:nvSpPr>
        <p:spPr>
          <a:xfrm>
            <a:off x="419694" y="1017270"/>
            <a:ext cx="1649135" cy="369332"/>
          </a:xfrm>
          <a:prstGeom prst="rect">
            <a:avLst/>
          </a:prstGeom>
          <a:noFill/>
        </p:spPr>
        <p:txBody>
          <a:bodyPr wrap="square" rtlCol="0">
            <a:spAutoFit/>
          </a:bodyPr>
          <a:lstStyle/>
          <a:p>
            <a:r>
              <a:rPr kumimoji="1" lang="en-US" altLang="zh-CN" dirty="0"/>
              <a:t>1.</a:t>
            </a:r>
            <a:r>
              <a:rPr kumimoji="1" lang="zh-CN" altLang="en-US" dirty="0"/>
              <a:t>  链接分析</a:t>
            </a:r>
          </a:p>
        </p:txBody>
      </p:sp>
      <p:sp>
        <p:nvSpPr>
          <p:cNvPr id="9" name="文本框 8">
            <a:extLst>
              <a:ext uri="{FF2B5EF4-FFF2-40B4-BE49-F238E27FC236}">
                <a16:creationId xmlns:a16="http://schemas.microsoft.com/office/drawing/2014/main" id="{7B2EDC3D-AC64-97ED-1851-F5EABD8BAAFC}"/>
              </a:ext>
            </a:extLst>
          </p:cNvPr>
          <p:cNvSpPr txBox="1"/>
          <p:nvPr/>
        </p:nvSpPr>
        <p:spPr>
          <a:xfrm>
            <a:off x="628650" y="1485900"/>
            <a:ext cx="1245289" cy="369332"/>
          </a:xfrm>
          <a:prstGeom prst="rect">
            <a:avLst/>
          </a:prstGeom>
          <a:noFill/>
        </p:spPr>
        <p:txBody>
          <a:bodyPr wrap="square" rtlCol="0">
            <a:spAutoFit/>
          </a:bodyPr>
          <a:lstStyle/>
          <a:p>
            <a:r>
              <a:rPr kumimoji="1" lang="en-US" altLang="zh-CN" dirty="0" err="1"/>
              <a:t>Pagerank</a:t>
            </a:r>
            <a:endParaRPr kumimoji="1" lang="en-US" altLang="zh-CN"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A022BC6-E19F-B2C5-1684-F29578A09E66}"/>
                  </a:ext>
                </a:extLst>
              </p:cNvPr>
              <p:cNvSpPr txBox="1"/>
              <p:nvPr/>
            </p:nvSpPr>
            <p:spPr>
              <a:xfrm>
                <a:off x="608910" y="2204277"/>
                <a:ext cx="2919837" cy="367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令</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𝑝𝑟</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1</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𝑝𝑟</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𝑛</m:t>
                                      </m:r>
                                    </m:sub>
                                  </m:sSub>
                                </m:e>
                              </m:d>
                            </m:e>
                          </m:d>
                        </m:e>
                        <m:sup>
                          <m:r>
                            <a:rPr kumimoji="1" lang="en-US" altLang="zh-CN" b="0" i="1" smtClean="0">
                              <a:latin typeface="Cambria Math" panose="02040503050406030204" pitchFamily="18" charset="0"/>
                            </a:rPr>
                            <m:t>𝑇</m:t>
                          </m:r>
                        </m:sup>
                      </m:sSup>
                    </m:oMath>
                  </m:oMathPara>
                </a14:m>
                <a:endParaRPr kumimoji="1" lang="zh-CN" altLang="en-US" dirty="0"/>
              </a:p>
            </p:txBody>
          </p:sp>
        </mc:Choice>
        <mc:Fallback xmlns="">
          <p:sp>
            <p:nvSpPr>
              <p:cNvPr id="12" name="文本框 11">
                <a:extLst>
                  <a:ext uri="{FF2B5EF4-FFF2-40B4-BE49-F238E27FC236}">
                    <a16:creationId xmlns:a16="http://schemas.microsoft.com/office/drawing/2014/main" id="{5A022BC6-E19F-B2C5-1684-F29578A09E66}"/>
                  </a:ext>
                </a:extLst>
              </p:cNvPr>
              <p:cNvSpPr txBox="1">
                <a:spLocks noRot="1" noChangeAspect="1" noMove="1" noResize="1" noEditPoints="1" noAdjustHandles="1" noChangeArrowheads="1" noChangeShapeType="1" noTextEdit="1"/>
              </p:cNvSpPr>
              <p:nvPr/>
            </p:nvSpPr>
            <p:spPr>
              <a:xfrm>
                <a:off x="608910" y="2204277"/>
                <a:ext cx="2919837" cy="367473"/>
              </a:xfrm>
              <a:prstGeom prst="rect">
                <a:avLst/>
              </a:prstGeom>
              <a:blipFill>
                <a:blip r:embed="rId3"/>
                <a:stretch>
                  <a:fillRect l="-2609"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FC4703E-8100-B571-307F-8E6E22CAFCEF}"/>
                  </a:ext>
                </a:extLst>
              </p:cNvPr>
              <p:cNvSpPr txBox="1"/>
              <p:nvPr/>
            </p:nvSpPr>
            <p:spPr>
              <a:xfrm>
                <a:off x="608910" y="2685089"/>
                <a:ext cx="2928109" cy="1546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e>
                      </m:d>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oMath>
                  </m:oMathPara>
                </a14:m>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𝑃</m:t>
                          </m:r>
                        </m:e>
                        <m:sub>
                          <m:r>
                            <a:rPr kumimoji="1" lang="en-US" altLang="zh-CN" b="0" i="1" smtClean="0">
                              <a:latin typeface="Cambria Math" panose="02040503050406030204" pitchFamily="18" charset="0"/>
                            </a:rPr>
                            <m:t>𝑖𝑗</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𝑜</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en>
                              </m:f>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zh-CN" altLang="en-US" i="1">
                                  <a:latin typeface="Cambria Math" panose="02040503050406030204" pitchFamily="18" charset="0"/>
                                </a:rPr>
                                <m:t>如果</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𝑖𝑗</m:t>
                                  </m:r>
                                </m:sub>
                              </m:sSub>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r>
                                <a:rPr kumimoji="1" lang="zh-CN" altLang="en-US" b="0" i="1" smtClean="0">
                                  <a:latin typeface="Cambria Math" panose="02040503050406030204" pitchFamily="18" charset="0"/>
                                </a:rPr>
                                <m:t>       </m:t>
                              </m:r>
                              <m:r>
                                <a:rPr kumimoji="1" lang="zh-CN" altLang="en-US" i="1">
                                  <a:latin typeface="Cambria Math" panose="02040503050406030204" pitchFamily="18" charset="0"/>
                                </a:rPr>
                                <m:t>如果</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𝑖𝑗</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0</m:t>
                              </m:r>
                            </m:e>
                          </m:eqArr>
                        </m:e>
                      </m:d>
                    </m:oMath>
                  </m:oMathPara>
                </a14:m>
                <a:endParaRPr kumimoji="1" lang="zh-CN" altLang="en-US" dirty="0"/>
              </a:p>
            </p:txBody>
          </p:sp>
        </mc:Choice>
        <mc:Fallback xmlns="">
          <p:sp>
            <p:nvSpPr>
              <p:cNvPr id="13" name="文本框 12">
                <a:extLst>
                  <a:ext uri="{FF2B5EF4-FFF2-40B4-BE49-F238E27FC236}">
                    <a16:creationId xmlns:a16="http://schemas.microsoft.com/office/drawing/2014/main" id="{DFC4703E-8100-B571-307F-8E6E22CAFCEF}"/>
                  </a:ext>
                </a:extLst>
              </p:cNvPr>
              <p:cNvSpPr txBox="1">
                <a:spLocks noRot="1" noChangeAspect="1" noMove="1" noResize="1" noEditPoints="1" noAdjustHandles="1" noChangeArrowheads="1" noChangeShapeType="1" noTextEdit="1"/>
              </p:cNvSpPr>
              <p:nvPr/>
            </p:nvSpPr>
            <p:spPr>
              <a:xfrm>
                <a:off x="608910" y="2685089"/>
                <a:ext cx="2928109" cy="1546064"/>
              </a:xfrm>
              <a:prstGeom prst="rect">
                <a:avLst/>
              </a:prstGeom>
              <a:blipFill>
                <a:blip r:embed="rId4"/>
                <a:stretch>
                  <a:fillRect l="-45022" t="-121138" b="-2178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3D80701-65C8-28ED-1592-E82567AEEF43}"/>
                  </a:ext>
                </a:extLst>
              </p:cNvPr>
              <p:cNvSpPr txBox="1"/>
              <p:nvPr/>
            </p:nvSpPr>
            <p:spPr>
              <a:xfrm>
                <a:off x="4411980" y="1855232"/>
                <a:ext cx="4091940" cy="2158411"/>
              </a:xfrm>
              <a:prstGeom prst="rect">
                <a:avLst/>
              </a:prstGeom>
              <a:noFill/>
            </p:spPr>
            <p:txBody>
              <a:bodyPr wrap="square" rtlCol="0">
                <a:spAutoFit/>
              </a:bodyPr>
              <a:lstStyle/>
              <a:p>
                <a:r>
                  <a:rPr kumimoji="1" lang="zh-CN" altLang="en-US" dirty="0"/>
                  <a:t>计算步骤：</a:t>
                </a:r>
                <a:endParaRPr kumimoji="1" lang="en-US" altLang="zh-CN" dirty="0"/>
              </a:p>
              <a:p>
                <a:endParaRPr kumimoji="1" lang="en-US" altLang="zh-CN" dirty="0"/>
              </a:p>
              <a:p>
                <a:r>
                  <a:rPr kumimoji="1" lang="en-US" altLang="zh-CN" dirty="0"/>
                  <a:t>1.</a:t>
                </a:r>
                <a:r>
                  <a:rPr kumimoji="1" lang="zh-CN" altLang="en-US" dirty="0"/>
                  <a:t>   初始化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(0)</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𝐼</m:t>
                    </m:r>
                  </m:oMath>
                </a14:m>
                <a:endParaRPr kumimoji="1" lang="en-US" altLang="zh-CN" b="0" dirty="0"/>
              </a:p>
              <a:p>
                <a:pPr marL="342900" indent="-342900">
                  <a:buAutoNum type="arabicPeriod" startAt="2"/>
                </a:pPr>
                <a:r>
                  <a:rPr kumimoji="1" lang="zh-CN" altLang="en-US" dirty="0"/>
                  <a:t>迭代下面的步骤：</a:t>
                </a:r>
                <a:endParaRPr kumimoji="1" lang="en-US" altLang="zh-CN" dirty="0"/>
              </a:p>
              <a:p>
                <a:r>
                  <a:rPr kumimoji="1" lang="en-US" altLang="zh-CN" dirty="0"/>
                  <a:t>	</a:t>
                </a:r>
                <a:r>
                  <a:rPr kumimoji="1" lang="zh-CN" altLang="en-US" dirty="0"/>
                  <a:t>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r>
                          <a:rPr kumimoji="1" lang="en-US" altLang="zh-CN" i="1">
                            <a:latin typeface="Cambria Math" panose="02040503050406030204" pitchFamily="18" charset="0"/>
                          </a:rPr>
                          <m:t>𝛼</m:t>
                        </m:r>
                      </m:e>
                    </m:d>
                    <m:r>
                      <a:rPr kumimoji="1" lang="en-US" altLang="zh-CN" i="1">
                        <a:latin typeface="Cambria Math" panose="02040503050406030204" pitchFamily="18" charset="0"/>
                      </a:rPr>
                      <m:t>𝑃</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𝜋</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p>
                    </m:sSup>
                    <m:r>
                      <a:rPr kumimoji="1" lang="en-US" altLang="zh-CN" i="1">
                        <a:latin typeface="Cambria Math" panose="02040503050406030204" pitchFamily="18" charset="0"/>
                      </a:rPr>
                      <m:t>+</m:t>
                    </m:r>
                    <m:r>
                      <a:rPr kumimoji="1" lang="en-US" altLang="zh-CN" i="1">
                        <a:latin typeface="Cambria Math" panose="02040503050406030204" pitchFamily="18" charset="0"/>
                      </a:rPr>
                      <m:t>𝛼</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oMath>
                </a14:m>
                <a:r>
                  <a:rPr kumimoji="1" lang="en-US" altLang="zh-CN" dirty="0"/>
                  <a:t>	</a:t>
                </a:r>
              </a:p>
              <a:p>
                <a:endParaRPr kumimoji="1" lang="en-US" altLang="zh-CN" dirty="0"/>
              </a:p>
              <a:p>
                <a14:m>
                  <m:oMath xmlns:m="http://schemas.openxmlformats.org/officeDocument/2006/math">
                    <m:r>
                      <a:rPr kumimoji="1" lang="en-US" altLang="zh-CN" b="0" i="1" smtClean="0">
                        <a:latin typeface="Cambria Math" panose="02040503050406030204" pitchFamily="18" charset="0"/>
                      </a:rPr>
                      <m:t>𝑖</m:t>
                    </m:r>
                  </m:oMath>
                </a14:m>
                <a:r>
                  <a:rPr kumimoji="1" lang="zh-CN" altLang="en-US" dirty="0"/>
                  <a:t>足够大时，</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𝜋</m:t>
                        </m:r>
                      </m:e>
                      <m:sup>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sup>
                    </m:sSup>
                  </m:oMath>
                </a14:m>
                <a:r>
                  <a:rPr kumimoji="1" lang="zh-CN" altLang="en-US" dirty="0"/>
                  <a:t>是</a:t>
                </a:r>
                <a14:m>
                  <m:oMath xmlns:m="http://schemas.openxmlformats.org/officeDocument/2006/math">
                    <m:r>
                      <a:rPr kumimoji="1" lang="en-US" altLang="zh-CN" i="1">
                        <a:latin typeface="Cambria Math" panose="02040503050406030204" pitchFamily="18" charset="0"/>
                      </a:rPr>
                      <m:t>𝜋</m:t>
                    </m:r>
                  </m:oMath>
                </a14:m>
                <a:r>
                  <a:rPr kumimoji="1" lang="zh-CN" altLang="en-US" dirty="0"/>
                  <a:t>的较好的近似解</a:t>
                </a:r>
              </a:p>
            </p:txBody>
          </p:sp>
        </mc:Choice>
        <mc:Fallback xmlns="">
          <p:sp>
            <p:nvSpPr>
              <p:cNvPr id="15" name="文本框 14">
                <a:extLst>
                  <a:ext uri="{FF2B5EF4-FFF2-40B4-BE49-F238E27FC236}">
                    <a16:creationId xmlns:a16="http://schemas.microsoft.com/office/drawing/2014/main" id="{E3D80701-65C8-28ED-1592-E82567AEEF43}"/>
                  </a:ext>
                </a:extLst>
              </p:cNvPr>
              <p:cNvSpPr txBox="1">
                <a:spLocks noRot="1" noChangeAspect="1" noMove="1" noResize="1" noEditPoints="1" noAdjustHandles="1" noChangeArrowheads="1" noChangeShapeType="1" noTextEdit="1"/>
              </p:cNvSpPr>
              <p:nvPr/>
            </p:nvSpPr>
            <p:spPr>
              <a:xfrm>
                <a:off x="4411980" y="1855232"/>
                <a:ext cx="4091940" cy="2158411"/>
              </a:xfrm>
              <a:prstGeom prst="rect">
                <a:avLst/>
              </a:prstGeom>
              <a:blipFill>
                <a:blip r:embed="rId5"/>
                <a:stretch>
                  <a:fillRect l="-1238" t="-585" b="-4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133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31325" cy="461665"/>
          </a:xfrm>
          <a:prstGeom prst="rect">
            <a:avLst/>
          </a:prstGeom>
          <a:noFill/>
        </p:spPr>
        <p:txBody>
          <a:bodyPr wrap="none" rtlCol="0">
            <a:spAutoFit/>
          </a:bodyPr>
          <a:lstStyle/>
          <a:p>
            <a:r>
              <a:rPr kumimoji="1" lang="zh-CN" altLang="en-US" sz="2400" dirty="0">
                <a:latin typeface="+mn-ea"/>
              </a:rPr>
              <a:t>图的典型应用</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34</a:t>
            </a:fld>
            <a:endParaRPr kumimoji="1" lang="zh-CN" altLang="en-US"/>
          </a:p>
        </p:txBody>
      </p:sp>
      <p:sp>
        <p:nvSpPr>
          <p:cNvPr id="7" name="文本框 6">
            <a:extLst>
              <a:ext uri="{FF2B5EF4-FFF2-40B4-BE49-F238E27FC236}">
                <a16:creationId xmlns:a16="http://schemas.microsoft.com/office/drawing/2014/main" id="{91370646-4AC9-26F6-8B4D-2E3991EC402D}"/>
              </a:ext>
            </a:extLst>
          </p:cNvPr>
          <p:cNvSpPr txBox="1"/>
          <p:nvPr/>
        </p:nvSpPr>
        <p:spPr>
          <a:xfrm>
            <a:off x="419694" y="1017270"/>
            <a:ext cx="1649135" cy="369332"/>
          </a:xfrm>
          <a:prstGeom prst="rect">
            <a:avLst/>
          </a:prstGeom>
          <a:noFill/>
        </p:spPr>
        <p:txBody>
          <a:bodyPr wrap="square" rtlCol="0">
            <a:spAutoFit/>
          </a:bodyPr>
          <a:lstStyle/>
          <a:p>
            <a:r>
              <a:rPr kumimoji="1" lang="en-US" altLang="zh-CN" dirty="0"/>
              <a:t>1.</a:t>
            </a:r>
            <a:r>
              <a:rPr kumimoji="1" lang="zh-CN" altLang="en-US" dirty="0"/>
              <a:t>  链接分析</a:t>
            </a:r>
          </a:p>
        </p:txBody>
      </p:sp>
      <p:sp>
        <p:nvSpPr>
          <p:cNvPr id="9" name="文本框 8">
            <a:extLst>
              <a:ext uri="{FF2B5EF4-FFF2-40B4-BE49-F238E27FC236}">
                <a16:creationId xmlns:a16="http://schemas.microsoft.com/office/drawing/2014/main" id="{7B2EDC3D-AC64-97ED-1851-F5EABD8BAAFC}"/>
              </a:ext>
            </a:extLst>
          </p:cNvPr>
          <p:cNvSpPr txBox="1"/>
          <p:nvPr/>
        </p:nvSpPr>
        <p:spPr>
          <a:xfrm>
            <a:off x="628650" y="1485900"/>
            <a:ext cx="1245289" cy="369332"/>
          </a:xfrm>
          <a:prstGeom prst="rect">
            <a:avLst/>
          </a:prstGeom>
          <a:noFill/>
        </p:spPr>
        <p:txBody>
          <a:bodyPr wrap="square" rtlCol="0">
            <a:spAutoFit/>
          </a:bodyPr>
          <a:lstStyle/>
          <a:p>
            <a:r>
              <a:rPr kumimoji="1" lang="en-US" altLang="zh-CN" dirty="0" err="1"/>
              <a:t>Pagerank</a:t>
            </a:r>
            <a:endParaRPr kumimoji="1" lang="en-US" altLang="zh-CN" dirty="0"/>
          </a:p>
        </p:txBody>
      </p:sp>
      <p:pic>
        <p:nvPicPr>
          <p:cNvPr id="3" name="图片 2">
            <a:extLst>
              <a:ext uri="{FF2B5EF4-FFF2-40B4-BE49-F238E27FC236}">
                <a16:creationId xmlns:a16="http://schemas.microsoft.com/office/drawing/2014/main" id="{FDF599D6-419C-97F5-907E-0DC918143E49}"/>
              </a:ext>
            </a:extLst>
          </p:cNvPr>
          <p:cNvPicPr>
            <a:picLocks noChangeAspect="1"/>
          </p:cNvPicPr>
          <p:nvPr/>
        </p:nvPicPr>
        <p:blipFill>
          <a:blip r:embed="rId3"/>
          <a:stretch>
            <a:fillRect/>
          </a:stretch>
        </p:blipFill>
        <p:spPr>
          <a:xfrm>
            <a:off x="547618" y="1954530"/>
            <a:ext cx="1775479" cy="259980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CC8EFEF-5620-57B1-B14A-9AE6CCF86AE9}"/>
                  </a:ext>
                </a:extLst>
              </p:cNvPr>
              <p:cNvSpPr txBox="1"/>
              <p:nvPr/>
            </p:nvSpPr>
            <p:spPr>
              <a:xfrm>
                <a:off x="2948940" y="1386602"/>
                <a:ext cx="5177790" cy="2585323"/>
              </a:xfrm>
              <a:prstGeom prst="rect">
                <a:avLst/>
              </a:prstGeom>
              <a:noFill/>
            </p:spPr>
            <p:txBody>
              <a:bodyPr wrap="square" rtlCol="0">
                <a:spAutoFit/>
              </a:bodyPr>
              <a:lstStyle/>
              <a:p>
                <a:r>
                  <a:rPr kumimoji="1" lang="zh-CN" altLang="en-US" b="1" dirty="0"/>
                  <a:t>随机游走的解释：</a:t>
                </a:r>
                <a:endParaRPr kumimoji="1" lang="en-US" altLang="zh-CN" b="1" dirty="0"/>
              </a:p>
              <a:p>
                <a:endParaRPr kumimoji="1" lang="en-US" altLang="zh-CN" dirty="0"/>
              </a:p>
              <a:p>
                <a:r>
                  <a:rPr kumimoji="1" lang="en-US" altLang="zh-CN" dirty="0"/>
                  <a:t>1.</a:t>
                </a:r>
                <a:r>
                  <a:rPr kumimoji="1" lang="zh-CN" altLang="en-US" dirty="0"/>
                  <a:t>  从图中随机选择一个顶点开始；</a:t>
                </a:r>
                <a:endParaRPr kumimoji="1" lang="en-US" altLang="zh-CN" dirty="0"/>
              </a:p>
              <a:p>
                <a:pPr marL="342900" indent="-342900">
                  <a:buAutoNum type="arabicPeriod" startAt="2"/>
                </a:pPr>
                <a:r>
                  <a:rPr kumimoji="1" lang="zh-CN" altLang="en-US" dirty="0"/>
                  <a:t>在随机游走的每一步以</a:t>
                </a:r>
                <a14:m>
                  <m:oMath xmlns:m="http://schemas.openxmlformats.org/officeDocument/2006/math">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oMath>
                </a14:m>
                <a:r>
                  <a:rPr kumimoji="1" lang="zh-CN" altLang="en-US" dirty="0"/>
                  <a:t>的概率随机选择一个出邻居作为随机游走的下一步节点，而以</a:t>
                </a:r>
                <a14:m>
                  <m:oMath xmlns:m="http://schemas.openxmlformats.org/officeDocument/2006/math">
                    <m:r>
                      <a:rPr kumimoji="1" lang="en-US" altLang="zh-CN" i="1">
                        <a:latin typeface="Cambria Math" panose="02040503050406030204" pitchFamily="18" charset="0"/>
                      </a:rPr>
                      <m:t>𝛼</m:t>
                    </m:r>
                  </m:oMath>
                </a14:m>
                <a:r>
                  <a:rPr kumimoji="1" lang="zh-CN" altLang="en-US" dirty="0"/>
                  <a:t>的概率于当前节点停在游走。</a:t>
                </a:r>
                <a:endParaRPr kumimoji="1" lang="en-US" altLang="zh-CN" dirty="0"/>
              </a:p>
              <a:p>
                <a:pPr marL="342900" indent="-342900">
                  <a:buAutoNum type="arabicPeriod" startAt="2"/>
                </a:pPr>
                <a:endParaRPr kumimoji="1" lang="en-US" altLang="zh-CN" dirty="0"/>
              </a:p>
              <a:p>
                <a:r>
                  <a:rPr kumimoji="1" lang="zh-CN" altLang="en-US" dirty="0"/>
                  <a:t>对于节点</a:t>
                </a:r>
                <a14:m>
                  <m:oMath xmlns:m="http://schemas.openxmlformats.org/officeDocument/2006/math">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oMath>
                </a14:m>
                <a:r>
                  <a:rPr kumimoji="1" lang="zh-CN" altLang="en-US" dirty="0"/>
                  <a:t> </a:t>
                </a:r>
                <a:r>
                  <a:rPr kumimoji="1" lang="en-US" altLang="zh-CN" dirty="0" err="1"/>
                  <a:t>Pagerank</a:t>
                </a:r>
                <a:r>
                  <a:rPr kumimoji="1" lang="zh-CN" altLang="en-US" dirty="0"/>
                  <a:t>值</a:t>
                </a:r>
                <a14:m>
                  <m:oMath xmlns:m="http://schemas.openxmlformats.org/officeDocument/2006/math">
                    <m:r>
                      <a:rPr kumimoji="1" lang="en-US" altLang="zh-CN" b="0" i="1" smtClean="0">
                        <a:latin typeface="Cambria Math" panose="02040503050406030204" pitchFamily="18" charset="0"/>
                      </a:rPr>
                      <m:t>𝑝𝑟</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oMath>
                </a14:m>
                <a:r>
                  <a:rPr kumimoji="1" lang="zh-CN" altLang="en-US" dirty="0"/>
                  <a:t>表示随机游走停留在</a:t>
                </a:r>
                <a14:m>
                  <m:oMath xmlns:m="http://schemas.openxmlformats.org/officeDocument/2006/math">
                    <m:r>
                      <a:rPr kumimoji="1" lang="en-US" altLang="zh-CN" b="0" i="1" smtClean="0">
                        <a:latin typeface="Cambria Math" panose="02040503050406030204" pitchFamily="18" charset="0"/>
                      </a:rPr>
                      <m:t>𝑢</m:t>
                    </m:r>
                  </m:oMath>
                </a14:m>
                <a:r>
                  <a:rPr kumimoji="1" lang="zh-CN" altLang="en-US" dirty="0"/>
                  <a:t>上的概率。</a:t>
                </a:r>
              </a:p>
            </p:txBody>
          </p:sp>
        </mc:Choice>
        <mc:Fallback xmlns="">
          <p:sp>
            <p:nvSpPr>
              <p:cNvPr id="4" name="文本框 3">
                <a:extLst>
                  <a:ext uri="{FF2B5EF4-FFF2-40B4-BE49-F238E27FC236}">
                    <a16:creationId xmlns:a16="http://schemas.microsoft.com/office/drawing/2014/main" id="{0CC8EFEF-5620-57B1-B14A-9AE6CCF86AE9}"/>
                  </a:ext>
                </a:extLst>
              </p:cNvPr>
              <p:cNvSpPr txBox="1">
                <a:spLocks noRot="1" noChangeAspect="1" noMove="1" noResize="1" noEditPoints="1" noAdjustHandles="1" noChangeArrowheads="1" noChangeShapeType="1" noTextEdit="1"/>
              </p:cNvSpPr>
              <p:nvPr/>
            </p:nvSpPr>
            <p:spPr>
              <a:xfrm>
                <a:off x="2948940" y="1386602"/>
                <a:ext cx="5177790" cy="2585323"/>
              </a:xfrm>
              <a:prstGeom prst="rect">
                <a:avLst/>
              </a:prstGeom>
              <a:blipFill>
                <a:blip r:embed="rId4"/>
                <a:stretch>
                  <a:fillRect l="-980" t="-488" b="-34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3463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31325" cy="461665"/>
          </a:xfrm>
          <a:prstGeom prst="rect">
            <a:avLst/>
          </a:prstGeom>
          <a:noFill/>
        </p:spPr>
        <p:txBody>
          <a:bodyPr wrap="none" rtlCol="0">
            <a:spAutoFit/>
          </a:bodyPr>
          <a:lstStyle/>
          <a:p>
            <a:r>
              <a:rPr kumimoji="1" lang="zh-CN" altLang="en-US" sz="2400" dirty="0">
                <a:latin typeface="+mn-ea"/>
              </a:rPr>
              <a:t>图的典型应用</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35</a:t>
            </a:fld>
            <a:endParaRPr kumimoji="1" lang="zh-CN" altLang="en-US"/>
          </a:p>
        </p:txBody>
      </p:sp>
      <p:sp>
        <p:nvSpPr>
          <p:cNvPr id="7" name="文本框 6">
            <a:extLst>
              <a:ext uri="{FF2B5EF4-FFF2-40B4-BE49-F238E27FC236}">
                <a16:creationId xmlns:a16="http://schemas.microsoft.com/office/drawing/2014/main" id="{91370646-4AC9-26F6-8B4D-2E3991EC402D}"/>
              </a:ext>
            </a:extLst>
          </p:cNvPr>
          <p:cNvSpPr txBox="1"/>
          <p:nvPr/>
        </p:nvSpPr>
        <p:spPr>
          <a:xfrm>
            <a:off x="419694" y="1017270"/>
            <a:ext cx="1649135" cy="369332"/>
          </a:xfrm>
          <a:prstGeom prst="rect">
            <a:avLst/>
          </a:prstGeom>
          <a:noFill/>
        </p:spPr>
        <p:txBody>
          <a:bodyPr wrap="square" rtlCol="0">
            <a:spAutoFit/>
          </a:bodyPr>
          <a:lstStyle/>
          <a:p>
            <a:r>
              <a:rPr kumimoji="1" lang="en-US" altLang="zh-CN" dirty="0"/>
              <a:t>2.</a:t>
            </a:r>
            <a:r>
              <a:rPr kumimoji="1" lang="zh-CN" altLang="en-US" dirty="0"/>
              <a:t>  社区发现</a:t>
            </a:r>
          </a:p>
        </p:txBody>
      </p:sp>
      <p:pic>
        <p:nvPicPr>
          <p:cNvPr id="11" name="图片 10">
            <a:extLst>
              <a:ext uri="{FF2B5EF4-FFF2-40B4-BE49-F238E27FC236}">
                <a16:creationId xmlns:a16="http://schemas.microsoft.com/office/drawing/2014/main" id="{44360C3C-118A-D4D7-96A0-4F26FAC1A98D}"/>
              </a:ext>
            </a:extLst>
          </p:cNvPr>
          <p:cNvPicPr>
            <a:picLocks noChangeAspect="1"/>
          </p:cNvPicPr>
          <p:nvPr/>
        </p:nvPicPr>
        <p:blipFill>
          <a:blip r:embed="rId3"/>
          <a:stretch>
            <a:fillRect/>
          </a:stretch>
        </p:blipFill>
        <p:spPr>
          <a:xfrm>
            <a:off x="606750" y="1896783"/>
            <a:ext cx="2721434" cy="2080857"/>
          </a:xfrm>
          <a:prstGeom prst="rect">
            <a:avLst/>
          </a:prstGeom>
        </p:spPr>
      </p:pic>
      <p:sp>
        <p:nvSpPr>
          <p:cNvPr id="12" name="文本框 11">
            <a:extLst>
              <a:ext uri="{FF2B5EF4-FFF2-40B4-BE49-F238E27FC236}">
                <a16:creationId xmlns:a16="http://schemas.microsoft.com/office/drawing/2014/main" id="{046AA9C6-6B29-AB0B-E50D-525EB8C18A76}"/>
              </a:ext>
            </a:extLst>
          </p:cNvPr>
          <p:cNvSpPr txBox="1"/>
          <p:nvPr/>
        </p:nvSpPr>
        <p:spPr>
          <a:xfrm>
            <a:off x="3897630" y="1650207"/>
            <a:ext cx="4860966" cy="923330"/>
          </a:xfrm>
          <a:prstGeom prst="rect">
            <a:avLst/>
          </a:prstGeom>
          <a:noFill/>
        </p:spPr>
        <p:txBody>
          <a:bodyPr wrap="square" rtlCol="0">
            <a:spAutoFit/>
          </a:bodyPr>
          <a:lstStyle/>
          <a:p>
            <a:r>
              <a:rPr kumimoji="1" lang="zh-CN" altLang="en-US" dirty="0"/>
              <a:t>图中社区是指一张图中一些子图，子图内部顶点直接密集相连，而子图内部节点与外部节点之间连接是稀疏的，这样的子图被称为“</a:t>
            </a:r>
            <a:r>
              <a:rPr kumimoji="1" lang="zh-CN" altLang="en-US" b="1" dirty="0"/>
              <a:t>社区</a:t>
            </a:r>
            <a:r>
              <a:rPr kumimoji="1" lang="zh-CN" altLang="en-US" dirty="0"/>
              <a:t>”</a:t>
            </a:r>
            <a:endParaRPr kumimoji="1" lang="en-US" altLang="zh-CN" dirty="0"/>
          </a:p>
        </p:txBody>
      </p:sp>
    </p:spTree>
    <p:extLst>
      <p:ext uri="{BB962C8B-B14F-4D97-AF65-F5344CB8AC3E}">
        <p14:creationId xmlns:p14="http://schemas.microsoft.com/office/powerpoint/2010/main" val="3698455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031325" cy="461665"/>
          </a:xfrm>
          <a:prstGeom prst="rect">
            <a:avLst/>
          </a:prstGeom>
          <a:noFill/>
        </p:spPr>
        <p:txBody>
          <a:bodyPr wrap="none" rtlCol="0">
            <a:spAutoFit/>
          </a:bodyPr>
          <a:lstStyle/>
          <a:p>
            <a:r>
              <a:rPr kumimoji="1" lang="zh-CN" altLang="en-US" sz="2400" dirty="0">
                <a:latin typeface="+mn-ea"/>
              </a:rPr>
              <a:t>图的典型应用</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36</a:t>
            </a:fld>
            <a:endParaRPr kumimoji="1" lang="zh-CN" altLang="en-US"/>
          </a:p>
        </p:txBody>
      </p:sp>
      <p:sp>
        <p:nvSpPr>
          <p:cNvPr id="7" name="文本框 6">
            <a:extLst>
              <a:ext uri="{FF2B5EF4-FFF2-40B4-BE49-F238E27FC236}">
                <a16:creationId xmlns:a16="http://schemas.microsoft.com/office/drawing/2014/main" id="{91370646-4AC9-26F6-8B4D-2E3991EC402D}"/>
              </a:ext>
            </a:extLst>
          </p:cNvPr>
          <p:cNvSpPr txBox="1"/>
          <p:nvPr/>
        </p:nvSpPr>
        <p:spPr>
          <a:xfrm>
            <a:off x="419694" y="1017270"/>
            <a:ext cx="1649135" cy="369332"/>
          </a:xfrm>
          <a:prstGeom prst="rect">
            <a:avLst/>
          </a:prstGeom>
          <a:noFill/>
        </p:spPr>
        <p:txBody>
          <a:bodyPr wrap="square" rtlCol="0">
            <a:spAutoFit/>
          </a:bodyPr>
          <a:lstStyle/>
          <a:p>
            <a:r>
              <a:rPr kumimoji="1" lang="en-US" altLang="zh-CN" dirty="0"/>
              <a:t>3.</a:t>
            </a:r>
            <a:r>
              <a:rPr kumimoji="1" lang="zh-CN" altLang="en-US" dirty="0"/>
              <a:t>   知识图谱</a:t>
            </a:r>
          </a:p>
        </p:txBody>
      </p:sp>
      <p:pic>
        <p:nvPicPr>
          <p:cNvPr id="4" name="图片 3">
            <a:extLst>
              <a:ext uri="{FF2B5EF4-FFF2-40B4-BE49-F238E27FC236}">
                <a16:creationId xmlns:a16="http://schemas.microsoft.com/office/drawing/2014/main" id="{93EF8789-7BF6-D2BE-768B-264B7EE3B260}"/>
              </a:ext>
            </a:extLst>
          </p:cNvPr>
          <p:cNvPicPr>
            <a:picLocks noChangeAspect="1"/>
          </p:cNvPicPr>
          <p:nvPr/>
        </p:nvPicPr>
        <p:blipFill>
          <a:blip r:embed="rId3"/>
          <a:stretch>
            <a:fillRect/>
          </a:stretch>
        </p:blipFill>
        <p:spPr>
          <a:xfrm>
            <a:off x="5427496" y="1017270"/>
            <a:ext cx="3296810" cy="3653047"/>
          </a:xfrm>
          <a:prstGeom prst="rect">
            <a:avLst/>
          </a:prstGeom>
        </p:spPr>
      </p:pic>
      <p:pic>
        <p:nvPicPr>
          <p:cNvPr id="10" name="图片 9">
            <a:extLst>
              <a:ext uri="{FF2B5EF4-FFF2-40B4-BE49-F238E27FC236}">
                <a16:creationId xmlns:a16="http://schemas.microsoft.com/office/drawing/2014/main" id="{A01F131B-F4BA-FE54-9445-C708815C48E4}"/>
              </a:ext>
            </a:extLst>
          </p:cNvPr>
          <p:cNvPicPr>
            <a:picLocks noChangeAspect="1"/>
          </p:cNvPicPr>
          <p:nvPr/>
        </p:nvPicPr>
        <p:blipFill>
          <a:blip r:embed="rId4"/>
          <a:stretch>
            <a:fillRect/>
          </a:stretch>
        </p:blipFill>
        <p:spPr>
          <a:xfrm>
            <a:off x="329718" y="2519985"/>
            <a:ext cx="5097778" cy="2136993"/>
          </a:xfrm>
          <a:prstGeom prst="rect">
            <a:avLst/>
          </a:prstGeom>
        </p:spPr>
      </p:pic>
      <p:sp>
        <p:nvSpPr>
          <p:cNvPr id="11" name="文本框 10">
            <a:extLst>
              <a:ext uri="{FF2B5EF4-FFF2-40B4-BE49-F238E27FC236}">
                <a16:creationId xmlns:a16="http://schemas.microsoft.com/office/drawing/2014/main" id="{E7536C5E-F261-F8BF-2136-68B016322375}"/>
              </a:ext>
            </a:extLst>
          </p:cNvPr>
          <p:cNvSpPr txBox="1"/>
          <p:nvPr/>
        </p:nvSpPr>
        <p:spPr>
          <a:xfrm>
            <a:off x="419694" y="1799405"/>
            <a:ext cx="2814160" cy="307777"/>
          </a:xfrm>
          <a:prstGeom prst="rect">
            <a:avLst/>
          </a:prstGeom>
          <a:noFill/>
        </p:spPr>
        <p:txBody>
          <a:bodyPr wrap="square" rtlCol="0">
            <a:spAutoFit/>
          </a:bodyPr>
          <a:lstStyle/>
          <a:p>
            <a:r>
              <a:rPr kumimoji="1" lang="zh-CN" altLang="en-US" sz="1400" dirty="0"/>
              <a:t>知识图谱是基于图的语义网络</a:t>
            </a:r>
          </a:p>
        </p:txBody>
      </p:sp>
    </p:spTree>
    <p:extLst>
      <p:ext uri="{BB962C8B-B14F-4D97-AF65-F5344CB8AC3E}">
        <p14:creationId xmlns:p14="http://schemas.microsoft.com/office/powerpoint/2010/main" val="146595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8797" y="2359508"/>
            <a:ext cx="5666406" cy="977383"/>
          </a:xfrm>
          <a:prstGeom prst="rect">
            <a:avLst/>
          </a:prstGeom>
          <a:noFill/>
        </p:spPr>
        <p:txBody>
          <a:bodyPr wrap="square" rtlCol="0">
            <a:spAutoFit/>
          </a:bodyPr>
          <a:lstStyle/>
          <a:p>
            <a:pPr algn="ctr">
              <a:lnSpc>
                <a:spcPct val="200000"/>
              </a:lnSpc>
            </a:pPr>
            <a:r>
              <a:rPr kumimoji="1" lang="zh-CN" altLang="en-US" sz="3300" b="1" dirty="0">
                <a:solidFill>
                  <a:srgbClr val="C00000"/>
                </a:solidFill>
                <a:latin typeface="宋体-简" panose="02010800040101010101" pitchFamily="2" charset="-122"/>
                <a:ea typeface="宋体-简" panose="02010800040101010101" pitchFamily="2" charset="-122"/>
              </a:rPr>
              <a:t>课程内容</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2</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37</a:t>
            </a:fld>
            <a:endParaRPr kumimoji="1" lang="zh-CN" altLang="en-US"/>
          </a:p>
        </p:txBody>
      </p:sp>
    </p:spTree>
    <p:extLst>
      <p:ext uri="{BB962C8B-B14F-4D97-AF65-F5344CB8AC3E}">
        <p14:creationId xmlns:p14="http://schemas.microsoft.com/office/powerpoint/2010/main" val="24277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38</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152305" cy="3600986"/>
          </a:xfrm>
          <a:prstGeom prst="rect">
            <a:avLst/>
          </a:prstGeom>
          <a:noFill/>
        </p:spPr>
        <p:txBody>
          <a:bodyPr wrap="square" rtlCol="0">
            <a:spAutoFit/>
          </a:bodyPr>
          <a:lstStyle/>
          <a:p>
            <a:r>
              <a:rPr kumimoji="1" lang="zh-CN" altLang="en-US" sz="1200" dirty="0"/>
              <a:t>第一讲</a:t>
            </a:r>
            <a:r>
              <a:rPr kumimoji="1" lang="en-US" altLang="zh-CN" sz="1200" dirty="0"/>
              <a:t>.</a:t>
            </a:r>
            <a:r>
              <a:rPr kumimoji="1" lang="zh-CN" altLang="en-US" sz="1200" dirty="0"/>
              <a:t>  图数据管理概述</a:t>
            </a:r>
            <a:endParaRPr kumimoji="1" lang="en-US" altLang="zh-CN" sz="1200" dirty="0"/>
          </a:p>
          <a:p>
            <a:endParaRPr kumimoji="1" lang="en-US" altLang="zh-CN" sz="1200" dirty="0"/>
          </a:p>
          <a:p>
            <a:r>
              <a:rPr kumimoji="1" lang="zh-CN" altLang="en-US" sz="1200" dirty="0"/>
              <a:t>第二讲</a:t>
            </a:r>
            <a:r>
              <a:rPr kumimoji="1" lang="en-US" altLang="zh-CN" sz="1200" dirty="0"/>
              <a:t>.</a:t>
            </a:r>
            <a:r>
              <a:rPr kumimoji="1" lang="zh-CN" altLang="en-US" sz="1200" dirty="0"/>
              <a:t>  图的度量、性质与生成模型</a:t>
            </a:r>
            <a:endParaRPr kumimoji="1" lang="en-US" altLang="zh-CN" sz="1200" dirty="0"/>
          </a:p>
          <a:p>
            <a:endParaRPr kumimoji="1" lang="en-US" altLang="zh-CN" sz="1200" dirty="0"/>
          </a:p>
          <a:p>
            <a:r>
              <a:rPr kumimoji="1" lang="zh-CN" altLang="en-US" sz="1200" dirty="0"/>
              <a:t>第三讲</a:t>
            </a:r>
            <a:r>
              <a:rPr kumimoji="1" lang="en-US" altLang="zh-CN" sz="1200" dirty="0"/>
              <a:t>.</a:t>
            </a:r>
            <a:r>
              <a:rPr kumimoji="1" lang="zh-CN" altLang="en-US" sz="1200" dirty="0"/>
              <a:t>   社区发现</a:t>
            </a:r>
            <a:endParaRPr kumimoji="1" lang="en-US" altLang="zh-CN" sz="1200" dirty="0"/>
          </a:p>
          <a:p>
            <a:endParaRPr kumimoji="1" lang="en-US" altLang="zh-CN" sz="1200" dirty="0"/>
          </a:p>
          <a:p>
            <a:r>
              <a:rPr kumimoji="1" lang="zh-CN" altLang="en-US" sz="1200" dirty="0"/>
              <a:t>第四讲</a:t>
            </a:r>
            <a:r>
              <a:rPr kumimoji="1" lang="en-US" altLang="zh-CN" sz="1200" dirty="0"/>
              <a:t>.</a:t>
            </a:r>
            <a:r>
              <a:rPr kumimoji="1" lang="zh-CN" altLang="en-US" sz="1200" dirty="0"/>
              <a:t>   子图匹配</a:t>
            </a:r>
            <a:endParaRPr kumimoji="1" lang="en-US" altLang="zh-CN" sz="1200" dirty="0"/>
          </a:p>
          <a:p>
            <a:endParaRPr kumimoji="1" lang="en-US" altLang="zh-CN" sz="1200" dirty="0"/>
          </a:p>
          <a:p>
            <a:r>
              <a:rPr kumimoji="1" lang="zh-CN" altLang="en-US" sz="1200" dirty="0"/>
              <a:t>第五讲</a:t>
            </a:r>
            <a:r>
              <a:rPr kumimoji="1" lang="en-US" altLang="zh-CN" sz="1200" dirty="0"/>
              <a:t>.</a:t>
            </a:r>
            <a:r>
              <a:rPr kumimoji="1" lang="zh-CN" altLang="en-US" sz="1200" dirty="0"/>
              <a:t>  图上的可达性查询</a:t>
            </a:r>
            <a:endParaRPr kumimoji="1" lang="en-US" altLang="zh-CN" sz="1200" dirty="0"/>
          </a:p>
          <a:p>
            <a:endParaRPr kumimoji="1" lang="en-US" altLang="zh-CN" sz="1200" dirty="0"/>
          </a:p>
          <a:p>
            <a:r>
              <a:rPr kumimoji="1" lang="zh-CN" altLang="en-US" sz="1200" dirty="0"/>
              <a:t>第六讲</a:t>
            </a:r>
            <a:r>
              <a:rPr kumimoji="1" lang="en-US" altLang="zh-CN" sz="1200" dirty="0"/>
              <a:t>.</a:t>
            </a:r>
            <a:r>
              <a:rPr kumimoji="1" lang="zh-CN" altLang="en-US" sz="1200" dirty="0"/>
              <a:t>  图数据库基本原理</a:t>
            </a:r>
            <a:endParaRPr kumimoji="1" lang="en-US" altLang="zh-CN" sz="1200" dirty="0"/>
          </a:p>
          <a:p>
            <a:endParaRPr kumimoji="1" lang="en-US" altLang="zh-CN" sz="1200" dirty="0"/>
          </a:p>
          <a:p>
            <a:r>
              <a:rPr kumimoji="1" lang="zh-CN" altLang="en-US" sz="1200" dirty="0"/>
              <a:t>第七讲</a:t>
            </a:r>
            <a:r>
              <a:rPr kumimoji="1" lang="en-US" altLang="zh-CN" sz="1200" dirty="0"/>
              <a:t>.</a:t>
            </a:r>
            <a:r>
              <a:rPr kumimoji="1" lang="zh-CN" altLang="en-US" sz="1200" dirty="0"/>
              <a:t>  图数据库高级专题</a:t>
            </a:r>
            <a:endParaRPr kumimoji="1" lang="en-US" altLang="zh-CN" sz="1200" dirty="0"/>
          </a:p>
          <a:p>
            <a:endParaRPr kumimoji="1" lang="en-US" altLang="zh-CN" sz="1200" dirty="0"/>
          </a:p>
          <a:p>
            <a:r>
              <a:rPr kumimoji="1" lang="zh-CN" altLang="en-US" sz="1200" dirty="0"/>
              <a:t>第八讲</a:t>
            </a:r>
            <a:r>
              <a:rPr kumimoji="1" lang="en-US" altLang="zh-CN" sz="1200" dirty="0"/>
              <a:t>.</a:t>
            </a:r>
            <a:r>
              <a:rPr kumimoji="1" lang="zh-CN" altLang="en-US" sz="1200" dirty="0"/>
              <a:t>  图计算系统</a:t>
            </a:r>
            <a:endParaRPr kumimoji="1" lang="en-US" altLang="zh-CN" sz="1200" dirty="0"/>
          </a:p>
          <a:p>
            <a:endParaRPr kumimoji="1" lang="en-US" altLang="zh-CN" sz="1200" dirty="0"/>
          </a:p>
          <a:p>
            <a:r>
              <a:rPr kumimoji="1" lang="zh-CN" altLang="en-US" sz="1200" dirty="0"/>
              <a:t>第九讲</a:t>
            </a:r>
            <a:r>
              <a:rPr kumimoji="1" lang="en-US" altLang="zh-CN" sz="1200" dirty="0"/>
              <a:t>.</a:t>
            </a:r>
            <a:r>
              <a:rPr kumimoji="1" lang="zh-CN" altLang="en-US" sz="1200" dirty="0"/>
              <a:t>  图表示学习</a:t>
            </a:r>
            <a:r>
              <a:rPr kumimoji="1" lang="en-US" altLang="zh-CN" sz="1200" dirty="0"/>
              <a:t>---</a:t>
            </a:r>
            <a:r>
              <a:rPr kumimoji="1" lang="zh-CN" altLang="en-US" sz="1200" dirty="0"/>
              <a:t>图嵌入</a:t>
            </a:r>
            <a:endParaRPr kumimoji="1" lang="en-US" altLang="zh-CN" sz="1200" dirty="0"/>
          </a:p>
          <a:p>
            <a:endParaRPr kumimoji="1" lang="en-US" altLang="zh-CN" sz="1200" dirty="0"/>
          </a:p>
          <a:p>
            <a:r>
              <a:rPr kumimoji="1" lang="zh-CN" altLang="en-US" sz="1200" dirty="0"/>
              <a:t>第十讲</a:t>
            </a:r>
            <a:r>
              <a:rPr kumimoji="1" lang="en-US" altLang="zh-CN" sz="1200" dirty="0"/>
              <a:t>.</a:t>
            </a:r>
            <a:r>
              <a:rPr kumimoji="1" lang="zh-CN" altLang="en-US" sz="1200" dirty="0"/>
              <a:t>  图表示学习</a:t>
            </a:r>
            <a:r>
              <a:rPr kumimoji="1" lang="en-US" altLang="zh-CN" sz="1200" dirty="0"/>
              <a:t>---</a:t>
            </a:r>
            <a:r>
              <a:rPr kumimoji="1" lang="zh-CN" altLang="en-US" sz="1200" dirty="0"/>
              <a:t>图神经网络</a:t>
            </a:r>
          </a:p>
        </p:txBody>
      </p:sp>
      <p:sp>
        <p:nvSpPr>
          <p:cNvPr id="4" name="右大括号 3">
            <a:extLst>
              <a:ext uri="{FF2B5EF4-FFF2-40B4-BE49-F238E27FC236}">
                <a16:creationId xmlns:a16="http://schemas.microsoft.com/office/drawing/2014/main" id="{D13B71D4-DD80-6013-7A59-5EC14A126EE0}"/>
              </a:ext>
            </a:extLst>
          </p:cNvPr>
          <p:cNvSpPr/>
          <p:nvPr/>
        </p:nvSpPr>
        <p:spPr>
          <a:xfrm>
            <a:off x="2958790" y="1851102"/>
            <a:ext cx="146369" cy="854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右大括号 8">
            <a:extLst>
              <a:ext uri="{FF2B5EF4-FFF2-40B4-BE49-F238E27FC236}">
                <a16:creationId xmlns:a16="http://schemas.microsoft.com/office/drawing/2014/main" id="{676B78A4-F7F5-035B-34B7-6B81B28EA6C6}"/>
              </a:ext>
            </a:extLst>
          </p:cNvPr>
          <p:cNvSpPr/>
          <p:nvPr/>
        </p:nvSpPr>
        <p:spPr>
          <a:xfrm>
            <a:off x="2951356" y="2890014"/>
            <a:ext cx="146369" cy="9683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右大括号 9">
            <a:extLst>
              <a:ext uri="{FF2B5EF4-FFF2-40B4-BE49-F238E27FC236}">
                <a16:creationId xmlns:a16="http://schemas.microsoft.com/office/drawing/2014/main" id="{07231962-021D-E6E1-4834-661096F7DD96}"/>
              </a:ext>
            </a:extLst>
          </p:cNvPr>
          <p:cNvSpPr/>
          <p:nvPr/>
        </p:nvSpPr>
        <p:spPr>
          <a:xfrm>
            <a:off x="2958790" y="4042307"/>
            <a:ext cx="146369" cy="5845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9232537-F6F7-C2C1-92E7-1EA69E576219}"/>
              </a:ext>
            </a:extLst>
          </p:cNvPr>
          <p:cNvSpPr txBox="1"/>
          <p:nvPr/>
        </p:nvSpPr>
        <p:spPr>
          <a:xfrm>
            <a:off x="3105159" y="2140065"/>
            <a:ext cx="936702" cy="276999"/>
          </a:xfrm>
          <a:prstGeom prst="rect">
            <a:avLst/>
          </a:prstGeom>
          <a:noFill/>
        </p:spPr>
        <p:txBody>
          <a:bodyPr wrap="square" rtlCol="0">
            <a:spAutoFit/>
          </a:bodyPr>
          <a:lstStyle/>
          <a:p>
            <a:r>
              <a:rPr kumimoji="1" lang="zh-CN" altLang="en-US" sz="1200" dirty="0"/>
              <a:t>图算法</a:t>
            </a:r>
          </a:p>
        </p:txBody>
      </p:sp>
      <p:sp>
        <p:nvSpPr>
          <p:cNvPr id="12" name="文本框 11">
            <a:extLst>
              <a:ext uri="{FF2B5EF4-FFF2-40B4-BE49-F238E27FC236}">
                <a16:creationId xmlns:a16="http://schemas.microsoft.com/office/drawing/2014/main" id="{29FCCCDF-244C-EBEF-AA08-3688F0FDCED2}"/>
              </a:ext>
            </a:extLst>
          </p:cNvPr>
          <p:cNvSpPr txBox="1"/>
          <p:nvPr/>
        </p:nvSpPr>
        <p:spPr>
          <a:xfrm>
            <a:off x="3138613" y="3235668"/>
            <a:ext cx="936702" cy="276999"/>
          </a:xfrm>
          <a:prstGeom prst="rect">
            <a:avLst/>
          </a:prstGeom>
          <a:noFill/>
        </p:spPr>
        <p:txBody>
          <a:bodyPr wrap="square" rtlCol="0">
            <a:spAutoFit/>
          </a:bodyPr>
          <a:lstStyle/>
          <a:p>
            <a:r>
              <a:rPr kumimoji="1" lang="zh-CN" altLang="en-US" sz="1200" dirty="0"/>
              <a:t>图系统</a:t>
            </a:r>
          </a:p>
        </p:txBody>
      </p:sp>
      <p:sp>
        <p:nvSpPr>
          <p:cNvPr id="13" name="文本框 12">
            <a:extLst>
              <a:ext uri="{FF2B5EF4-FFF2-40B4-BE49-F238E27FC236}">
                <a16:creationId xmlns:a16="http://schemas.microsoft.com/office/drawing/2014/main" id="{5944F239-455E-542D-7F48-5626121677A0}"/>
              </a:ext>
            </a:extLst>
          </p:cNvPr>
          <p:cNvSpPr txBox="1"/>
          <p:nvPr/>
        </p:nvSpPr>
        <p:spPr>
          <a:xfrm>
            <a:off x="3160915" y="4117588"/>
            <a:ext cx="936702" cy="276999"/>
          </a:xfrm>
          <a:prstGeom prst="rect">
            <a:avLst/>
          </a:prstGeom>
          <a:noFill/>
        </p:spPr>
        <p:txBody>
          <a:bodyPr wrap="square" rtlCol="0">
            <a:spAutoFit/>
          </a:bodyPr>
          <a:lstStyle/>
          <a:p>
            <a:r>
              <a:rPr kumimoji="1" lang="zh-CN" altLang="en-US" sz="1200" dirty="0"/>
              <a:t>图学习</a:t>
            </a:r>
          </a:p>
        </p:txBody>
      </p:sp>
    </p:spTree>
    <p:extLst>
      <p:ext uri="{BB962C8B-B14F-4D97-AF65-F5344CB8AC3E}">
        <p14:creationId xmlns:p14="http://schemas.microsoft.com/office/powerpoint/2010/main" val="779110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39</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152305" cy="553998"/>
          </a:xfrm>
          <a:prstGeom prst="rect">
            <a:avLst/>
          </a:prstGeom>
          <a:noFill/>
        </p:spPr>
        <p:txBody>
          <a:bodyPr wrap="square" rtlCol="0">
            <a:spAutoFit/>
          </a:bodyPr>
          <a:lstStyle/>
          <a:p>
            <a:r>
              <a:rPr kumimoji="1" lang="zh-CN" altLang="en-US" sz="1500" dirty="0"/>
              <a:t>第二讲</a:t>
            </a:r>
            <a:r>
              <a:rPr kumimoji="1" lang="en-US" altLang="zh-CN" sz="1500" dirty="0"/>
              <a:t>.</a:t>
            </a:r>
            <a:r>
              <a:rPr kumimoji="1" lang="zh-CN" altLang="en-US" sz="1500" dirty="0"/>
              <a:t>  图的度量、性质与生成模型</a:t>
            </a:r>
            <a:endParaRPr kumimoji="1" lang="en-US" altLang="zh-CN" sz="1500" dirty="0"/>
          </a:p>
          <a:p>
            <a:endParaRPr kumimoji="1" lang="en-US" altLang="zh-CN" sz="1500" dirty="0"/>
          </a:p>
        </p:txBody>
      </p:sp>
      <p:sp>
        <p:nvSpPr>
          <p:cNvPr id="14" name="矩形标注 13">
            <a:extLst>
              <a:ext uri="{FF2B5EF4-FFF2-40B4-BE49-F238E27FC236}">
                <a16:creationId xmlns:a16="http://schemas.microsoft.com/office/drawing/2014/main" id="{7FF41872-6A17-91A5-1AA4-C6F078AC3237}"/>
              </a:ext>
            </a:extLst>
          </p:cNvPr>
          <p:cNvSpPr/>
          <p:nvPr/>
        </p:nvSpPr>
        <p:spPr>
          <a:xfrm>
            <a:off x="419695" y="1680054"/>
            <a:ext cx="3099250" cy="1389330"/>
          </a:xfrm>
          <a:prstGeom prst="wedgeRectCallout">
            <a:avLst>
              <a:gd name="adj1" fmla="val -19799"/>
              <a:gd name="adj2" fmla="val -713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tx1"/>
                </a:solidFill>
              </a:rPr>
              <a:t>主要讨论真实图所具备的性质，包括度数分布、路径长度等；以及面向这些性质的图生成式模型。</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2142288-9794-59F5-1695-95664874A749}"/>
                  </a:ext>
                </a:extLst>
              </p:cNvPr>
              <p:cNvSpPr txBox="1"/>
              <p:nvPr/>
            </p:nvSpPr>
            <p:spPr>
              <a:xfrm>
                <a:off x="4572000" y="1478768"/>
                <a:ext cx="3294551" cy="1477328"/>
              </a:xfrm>
              <a:prstGeom prst="rect">
                <a:avLst/>
              </a:prstGeom>
              <a:noFill/>
            </p:spPr>
            <p:txBody>
              <a:bodyPr wrap="square" rtlCol="0">
                <a:spAutoFit/>
              </a:bodyPr>
              <a:lstStyle/>
              <a:p>
                <a:r>
                  <a:rPr kumimoji="1" lang="zh-CN" altLang="en-US" sz="1500" dirty="0"/>
                  <a:t>图的基本性质：</a:t>
                </a:r>
                <a:endParaRPr kumimoji="1" lang="en-US" altLang="zh-CN" sz="1500" dirty="0"/>
              </a:p>
              <a:p>
                <a:endParaRPr kumimoji="1" lang="en-US" altLang="zh-CN" sz="1500" dirty="0"/>
              </a:p>
              <a:p>
                <a:r>
                  <a:rPr kumimoji="1" lang="zh-CN" altLang="en-US" sz="1500" dirty="0"/>
                  <a:t>度分布</a:t>
                </a:r>
                <a:r>
                  <a:rPr kumimoji="1" lang="en-US" altLang="zh-CN" sz="1500" dirty="0"/>
                  <a:t>:</a:t>
                </a:r>
                <a:r>
                  <a:rPr kumimoji="1" lang="zh-CN" altLang="en-US" sz="1500" dirty="0"/>
                  <a:t>                 </a:t>
                </a:r>
                <a14:m>
                  <m:oMath xmlns:m="http://schemas.openxmlformats.org/officeDocument/2006/math">
                    <m:r>
                      <a:rPr kumimoji="1" lang="zh-CN" altLang="en-US" sz="1500" b="0" i="0" smtClean="0">
                        <a:latin typeface="Cambria Math" panose="02040503050406030204" pitchFamily="18" charset="0"/>
                      </a:rPr>
                      <m:t>       </m:t>
                    </m:r>
                    <m:r>
                      <a:rPr kumimoji="1" lang="zh-CN" altLang="en-US" sz="1500" b="0" i="1" smtClean="0">
                        <a:latin typeface="Cambria Math" panose="02040503050406030204" pitchFamily="18" charset="0"/>
                      </a:rPr>
                      <m:t>  </m:t>
                    </m:r>
                    <m:r>
                      <a:rPr kumimoji="1" lang="en-US" altLang="zh-CN" sz="1500" b="0" i="1" smtClean="0">
                        <a:latin typeface="Cambria Math" panose="02040503050406030204" pitchFamily="18" charset="0"/>
                      </a:rPr>
                      <m:t>𝑃</m:t>
                    </m:r>
                    <m:d>
                      <m:dPr>
                        <m:ctrlPr>
                          <a:rPr kumimoji="1" lang="en-US" altLang="zh-CN" sz="1500" i="1" smtClean="0">
                            <a:latin typeface="Cambria Math" panose="02040503050406030204" pitchFamily="18" charset="0"/>
                          </a:rPr>
                        </m:ctrlPr>
                      </m:dPr>
                      <m:e>
                        <m:r>
                          <a:rPr kumimoji="1" lang="en-US" altLang="zh-CN" sz="1500" b="0" i="1" smtClean="0">
                            <a:latin typeface="Cambria Math" panose="02040503050406030204" pitchFamily="18" charset="0"/>
                          </a:rPr>
                          <m:t>𝑘</m:t>
                        </m:r>
                      </m:e>
                    </m:d>
                  </m:oMath>
                </a14:m>
                <a:endParaRPr kumimoji="1" lang="en-US" altLang="zh-CN" sz="1500" dirty="0"/>
              </a:p>
              <a:p>
                <a:r>
                  <a:rPr kumimoji="1" lang="zh-CN" altLang="en-US" sz="1500" dirty="0"/>
                  <a:t>路径长度</a:t>
                </a:r>
                <a:r>
                  <a:rPr kumimoji="1" lang="en-US" altLang="zh-CN" sz="1500" dirty="0"/>
                  <a:t>:</a:t>
                </a:r>
                <a14:m>
                  <m:oMath xmlns:m="http://schemas.openxmlformats.org/officeDocument/2006/math">
                    <m:r>
                      <a:rPr kumimoji="1" lang="zh-CN" altLang="en-US" sz="1500" b="0" i="0" smtClean="0">
                        <a:latin typeface="Cambria Math" panose="02040503050406030204" pitchFamily="18" charset="0"/>
                      </a:rPr>
                      <m:t>                       </m:t>
                    </m:r>
                    <m:r>
                      <a:rPr kumimoji="1" lang="en-US" altLang="zh-CN" sz="1500" b="0" i="1" smtClean="0">
                        <a:latin typeface="Cambria Math" panose="02040503050406030204" pitchFamily="18" charset="0"/>
                      </a:rPr>
                      <m:t>h</m:t>
                    </m:r>
                  </m:oMath>
                </a14:m>
                <a:endParaRPr kumimoji="1" lang="en-US" altLang="zh-CN" sz="1500" dirty="0"/>
              </a:p>
              <a:p>
                <a:r>
                  <a:rPr kumimoji="1" lang="zh-CN" altLang="en-US" sz="1500" dirty="0"/>
                  <a:t>聚集稀疏</a:t>
                </a:r>
                <a:r>
                  <a:rPr kumimoji="1" lang="en-US" altLang="zh-CN" sz="1500" dirty="0"/>
                  <a:t>:</a:t>
                </a:r>
                <a:r>
                  <a:rPr kumimoji="1" lang="zh-CN" altLang="en-US" sz="1500" dirty="0"/>
                  <a:t>                </a:t>
                </a:r>
                <a14:m>
                  <m:oMath xmlns:m="http://schemas.openxmlformats.org/officeDocument/2006/math">
                    <m:r>
                      <a:rPr kumimoji="1" lang="zh-CN" altLang="en-US" sz="1500" b="0" i="0" smtClean="0">
                        <a:latin typeface="Cambria Math" panose="02040503050406030204" pitchFamily="18" charset="0"/>
                      </a:rPr>
                      <m:t>      </m:t>
                    </m:r>
                    <m:r>
                      <a:rPr kumimoji="1" lang="en-US" altLang="zh-CN" sz="1500" b="0" i="1" smtClean="0">
                        <a:latin typeface="Cambria Math" panose="02040503050406030204" pitchFamily="18" charset="0"/>
                      </a:rPr>
                      <m:t>𝐶</m:t>
                    </m:r>
                    <m:r>
                      <a:rPr kumimoji="1" lang="zh-CN" altLang="en-US" sz="1500" b="0" i="1" smtClean="0">
                        <a:latin typeface="Cambria Math" panose="02040503050406030204" pitchFamily="18" charset="0"/>
                      </a:rPr>
                      <m:t> </m:t>
                    </m:r>
                  </m:oMath>
                </a14:m>
                <a:endParaRPr lang="en-US" altLang="zh-CN" sz="1500" dirty="0"/>
              </a:p>
              <a:p>
                <a:r>
                  <a:rPr lang="zh-CN" altLang="en-US" sz="1500" dirty="0"/>
                  <a:t>连通区域</a:t>
                </a:r>
                <a:r>
                  <a:rPr lang="en-US" altLang="zh-CN" sz="1500" dirty="0"/>
                  <a:t>:</a:t>
                </a:r>
                <a:r>
                  <a:rPr lang="zh-CN" altLang="en-US" sz="1500" dirty="0"/>
                  <a:t>                     </a:t>
                </a:r>
                <a14:m>
                  <m:oMath xmlns:m="http://schemas.openxmlformats.org/officeDocument/2006/math">
                    <m:r>
                      <a:rPr kumimoji="1" lang="zh-CN" altLang="en-US" sz="1500" b="0" i="0" smtClean="0">
                        <a:latin typeface="Cambria Math" panose="02040503050406030204" pitchFamily="18" charset="0"/>
                      </a:rPr>
                      <m:t> </m:t>
                    </m:r>
                    <m:r>
                      <a:rPr kumimoji="1" lang="en-US" altLang="zh-CN" sz="1500" b="0" i="1" smtClean="0">
                        <a:latin typeface="Cambria Math" panose="02040503050406030204" pitchFamily="18" charset="0"/>
                      </a:rPr>
                      <m:t>𝑠</m:t>
                    </m:r>
                  </m:oMath>
                </a14:m>
                <a:endParaRPr lang="en-US" altLang="zh-CN" sz="1500" dirty="0"/>
              </a:p>
            </p:txBody>
          </p:sp>
        </mc:Choice>
        <mc:Fallback xmlns="">
          <p:sp>
            <p:nvSpPr>
              <p:cNvPr id="15" name="文本框 14">
                <a:extLst>
                  <a:ext uri="{FF2B5EF4-FFF2-40B4-BE49-F238E27FC236}">
                    <a16:creationId xmlns:a16="http://schemas.microsoft.com/office/drawing/2014/main" id="{12142288-9794-59F5-1695-95664874A749}"/>
                  </a:ext>
                </a:extLst>
              </p:cNvPr>
              <p:cNvSpPr txBox="1">
                <a:spLocks noRot="1" noChangeAspect="1" noMove="1" noResize="1" noEditPoints="1" noAdjustHandles="1" noChangeArrowheads="1" noChangeShapeType="1" noTextEdit="1"/>
              </p:cNvSpPr>
              <p:nvPr/>
            </p:nvSpPr>
            <p:spPr>
              <a:xfrm>
                <a:off x="4572000" y="1478768"/>
                <a:ext cx="3294551" cy="1477328"/>
              </a:xfrm>
              <a:prstGeom prst="rect">
                <a:avLst/>
              </a:prstGeom>
              <a:blipFill>
                <a:blip r:embed="rId3"/>
                <a:stretch>
                  <a:fillRect l="-769" t="-855" b="-4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586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a:t>
            </a:fld>
            <a:endParaRPr kumimoji="1" lang="zh-CN" altLang="en-US"/>
          </a:p>
        </p:txBody>
      </p:sp>
      <p:sp>
        <p:nvSpPr>
          <p:cNvPr id="3" name="矩形 2">
            <a:extLst>
              <a:ext uri="{FF2B5EF4-FFF2-40B4-BE49-F238E27FC236}">
                <a16:creationId xmlns:a16="http://schemas.microsoft.com/office/drawing/2014/main" id="{BEB35C15-7668-D841-9AD4-0792BB61C5F4}"/>
              </a:ext>
            </a:extLst>
          </p:cNvPr>
          <p:cNvSpPr/>
          <p:nvPr/>
        </p:nvSpPr>
        <p:spPr>
          <a:xfrm>
            <a:off x="419695" y="955794"/>
            <a:ext cx="7699664" cy="646331"/>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哥尼斯堡七桥问题</a:t>
            </a:r>
            <a:r>
              <a:rPr lang="zh-CN" altLang="en-US" b="1" dirty="0">
                <a:solidFill>
                  <a:srgbClr val="FF0000"/>
                </a:solidFill>
                <a:latin typeface="Microsoft YaHei" panose="020B0503020204020204" pitchFamily="34" charset="-122"/>
                <a:ea typeface="Microsoft YaHei" panose="020B0503020204020204" pitchFamily="34" charset="-122"/>
              </a:rPr>
              <a:t>, 1736]  </a:t>
            </a:r>
            <a:r>
              <a:rPr lang="zh-CN" altLang="en-US" b="0" i="0" dirty="0">
                <a:solidFill>
                  <a:srgbClr val="333333"/>
                </a:solidFill>
                <a:effectLst/>
                <a:highlight>
                  <a:srgbClr val="FFFFFF"/>
                </a:highlight>
                <a:latin typeface="Helvetica Neue" panose="02000503000000020004" pitchFamily="2" charset="0"/>
              </a:rPr>
              <a:t>一个步行者怎样才能不重复、不遗漏地一次走完七座桥，最后回到出发点；或者判定这样的走法是不存在的。</a:t>
            </a:r>
            <a:endParaRPr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FC0C17E3-C869-B747-A0F5-0FCDF4799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930" y="1602125"/>
            <a:ext cx="5568971" cy="2723237"/>
          </a:xfrm>
          <a:prstGeom prst="rect">
            <a:avLst/>
          </a:prstGeom>
        </p:spPr>
      </p:pic>
    </p:spTree>
    <p:extLst>
      <p:ext uri="{BB962C8B-B14F-4D97-AF65-F5344CB8AC3E}">
        <p14:creationId xmlns:p14="http://schemas.microsoft.com/office/powerpoint/2010/main" val="319980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40</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152305" cy="323165"/>
          </a:xfrm>
          <a:prstGeom prst="rect">
            <a:avLst/>
          </a:prstGeom>
          <a:noFill/>
        </p:spPr>
        <p:txBody>
          <a:bodyPr wrap="square" rtlCol="0">
            <a:spAutoFit/>
          </a:bodyPr>
          <a:lstStyle/>
          <a:p>
            <a:r>
              <a:rPr kumimoji="1" lang="zh-CN" altLang="en-US" sz="1500" dirty="0"/>
              <a:t>第三讲</a:t>
            </a:r>
            <a:r>
              <a:rPr kumimoji="1" lang="en-US" altLang="zh-CN" sz="1500" dirty="0"/>
              <a:t>.</a:t>
            </a:r>
            <a:r>
              <a:rPr kumimoji="1" lang="zh-CN" altLang="en-US" sz="1500" dirty="0"/>
              <a:t>   社区发现</a:t>
            </a:r>
            <a:endParaRPr kumimoji="1" lang="en-US" altLang="zh-CN" sz="1500" dirty="0"/>
          </a:p>
        </p:txBody>
      </p:sp>
      <p:sp>
        <p:nvSpPr>
          <p:cNvPr id="14" name="矩形标注 13">
            <a:extLst>
              <a:ext uri="{FF2B5EF4-FFF2-40B4-BE49-F238E27FC236}">
                <a16:creationId xmlns:a16="http://schemas.microsoft.com/office/drawing/2014/main" id="{7FF41872-6A17-91A5-1AA4-C6F078AC3237}"/>
              </a:ext>
            </a:extLst>
          </p:cNvPr>
          <p:cNvSpPr/>
          <p:nvPr/>
        </p:nvSpPr>
        <p:spPr>
          <a:xfrm>
            <a:off x="5141833" y="1025912"/>
            <a:ext cx="3099250" cy="2295633"/>
          </a:xfrm>
          <a:prstGeom prst="wedgeRectCallout">
            <a:avLst>
              <a:gd name="adj1" fmla="val -82984"/>
              <a:gd name="adj2" fmla="val -540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图上的一个社区本质上是一个顶点集，这个顶点集满足集合内部顶点彼此相对紧</a:t>
            </a:r>
          </a:p>
          <a:p>
            <a:pPr algn="ctr"/>
            <a:r>
              <a:rPr kumimoji="1" lang="zh-CN" altLang="en-US" dirty="0">
                <a:solidFill>
                  <a:schemeClr val="tx1"/>
                </a:solidFill>
              </a:rPr>
              <a:t>密相连，而同集合之外的点的关联则相对稀疏。</a:t>
            </a:r>
          </a:p>
        </p:txBody>
      </p:sp>
      <p:pic>
        <p:nvPicPr>
          <p:cNvPr id="4" name="图片 3">
            <a:extLst>
              <a:ext uri="{FF2B5EF4-FFF2-40B4-BE49-F238E27FC236}">
                <a16:creationId xmlns:a16="http://schemas.microsoft.com/office/drawing/2014/main" id="{51CB4BD2-37C7-5951-F629-F7A2E43C76FF}"/>
              </a:ext>
            </a:extLst>
          </p:cNvPr>
          <p:cNvPicPr>
            <a:picLocks noChangeAspect="1"/>
          </p:cNvPicPr>
          <p:nvPr/>
        </p:nvPicPr>
        <p:blipFill>
          <a:blip r:embed="rId3"/>
          <a:stretch>
            <a:fillRect/>
          </a:stretch>
        </p:blipFill>
        <p:spPr>
          <a:xfrm>
            <a:off x="513222" y="1796158"/>
            <a:ext cx="2721434" cy="2080857"/>
          </a:xfrm>
          <a:prstGeom prst="rect">
            <a:avLst/>
          </a:prstGeom>
        </p:spPr>
      </p:pic>
    </p:spTree>
    <p:extLst>
      <p:ext uri="{BB962C8B-B14F-4D97-AF65-F5344CB8AC3E}">
        <p14:creationId xmlns:p14="http://schemas.microsoft.com/office/powerpoint/2010/main" val="589908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41</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988024"/>
            <a:ext cx="4152305" cy="323165"/>
          </a:xfrm>
          <a:prstGeom prst="rect">
            <a:avLst/>
          </a:prstGeom>
          <a:noFill/>
        </p:spPr>
        <p:txBody>
          <a:bodyPr wrap="square" rtlCol="0">
            <a:spAutoFit/>
          </a:bodyPr>
          <a:lstStyle/>
          <a:p>
            <a:r>
              <a:rPr kumimoji="1" lang="zh-CN" altLang="en-US" sz="1500" dirty="0"/>
              <a:t>第四讲</a:t>
            </a:r>
            <a:r>
              <a:rPr kumimoji="1" lang="en-US" altLang="zh-CN" sz="1500" dirty="0"/>
              <a:t>.</a:t>
            </a:r>
            <a:r>
              <a:rPr kumimoji="1" lang="zh-CN" altLang="en-US" sz="1500" dirty="0"/>
              <a:t>   子图匹配</a:t>
            </a:r>
            <a:endParaRPr kumimoji="1" lang="en-US" altLang="zh-CN" sz="1500" dirty="0"/>
          </a:p>
        </p:txBody>
      </p:sp>
      <p:sp>
        <p:nvSpPr>
          <p:cNvPr id="75" name="椭圆 74">
            <a:extLst>
              <a:ext uri="{FF2B5EF4-FFF2-40B4-BE49-F238E27FC236}">
                <a16:creationId xmlns:a16="http://schemas.microsoft.com/office/drawing/2014/main" id="{7FD3F7A1-B002-5EB9-324B-CE9E287BEAA9}"/>
              </a:ext>
            </a:extLst>
          </p:cNvPr>
          <p:cNvSpPr/>
          <p:nvPr/>
        </p:nvSpPr>
        <p:spPr>
          <a:xfrm>
            <a:off x="1006465" y="3353434"/>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76" name="椭圆 75">
            <a:extLst>
              <a:ext uri="{FF2B5EF4-FFF2-40B4-BE49-F238E27FC236}">
                <a16:creationId xmlns:a16="http://schemas.microsoft.com/office/drawing/2014/main" id="{DA10298D-DAD0-3358-3464-174DEBDEC37A}"/>
              </a:ext>
            </a:extLst>
          </p:cNvPr>
          <p:cNvSpPr/>
          <p:nvPr/>
        </p:nvSpPr>
        <p:spPr>
          <a:xfrm>
            <a:off x="627847" y="4109482"/>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77" name="椭圆 76">
            <a:extLst>
              <a:ext uri="{FF2B5EF4-FFF2-40B4-BE49-F238E27FC236}">
                <a16:creationId xmlns:a16="http://schemas.microsoft.com/office/drawing/2014/main" id="{1779D616-7885-FF8E-A627-34E48E7991BE}"/>
              </a:ext>
            </a:extLst>
          </p:cNvPr>
          <p:cNvSpPr/>
          <p:nvPr/>
        </p:nvSpPr>
        <p:spPr>
          <a:xfrm>
            <a:off x="1383893" y="4109482"/>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78" name="直接连接符 10">
            <a:extLst>
              <a:ext uri="{FF2B5EF4-FFF2-40B4-BE49-F238E27FC236}">
                <a16:creationId xmlns:a16="http://schemas.microsoft.com/office/drawing/2014/main" id="{8E7016A1-A887-FD4F-A989-E60229E90437}"/>
              </a:ext>
            </a:extLst>
          </p:cNvPr>
          <p:cNvCxnSpPr>
            <a:stCxn id="75" idx="3"/>
            <a:endCxn id="76" idx="0"/>
          </p:cNvCxnSpPr>
          <p:nvPr/>
        </p:nvCxnSpPr>
        <p:spPr>
          <a:xfrm rot="5400000">
            <a:off x="682616" y="3738007"/>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9" name="直接连接符 12">
            <a:extLst>
              <a:ext uri="{FF2B5EF4-FFF2-40B4-BE49-F238E27FC236}">
                <a16:creationId xmlns:a16="http://schemas.microsoft.com/office/drawing/2014/main" id="{AE62EF88-878E-FB42-3CB6-B086E067A36A}"/>
              </a:ext>
            </a:extLst>
          </p:cNvPr>
          <p:cNvCxnSpPr>
            <a:stCxn id="75" idx="5"/>
            <a:endCxn id="77" idx="0"/>
          </p:cNvCxnSpPr>
          <p:nvPr/>
        </p:nvCxnSpPr>
        <p:spPr>
          <a:xfrm rot="16200000" flipH="1">
            <a:off x="1174939" y="3738602"/>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F7A0BAEB-50A5-4C6C-9323-2696D9586C46}"/>
              </a:ext>
            </a:extLst>
          </p:cNvPr>
          <p:cNvSpPr/>
          <p:nvPr/>
        </p:nvSpPr>
        <p:spPr>
          <a:xfrm>
            <a:off x="2950756" y="297600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81" name="椭圆 80">
            <a:extLst>
              <a:ext uri="{FF2B5EF4-FFF2-40B4-BE49-F238E27FC236}">
                <a16:creationId xmlns:a16="http://schemas.microsoft.com/office/drawing/2014/main" id="{2C98DED9-4CF3-F1CB-1A8D-66462C47B993}"/>
              </a:ext>
            </a:extLst>
          </p:cNvPr>
          <p:cNvSpPr/>
          <p:nvPr/>
        </p:nvSpPr>
        <p:spPr>
          <a:xfrm>
            <a:off x="2572137" y="3732053"/>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82" name="椭圆 81">
            <a:extLst>
              <a:ext uri="{FF2B5EF4-FFF2-40B4-BE49-F238E27FC236}">
                <a16:creationId xmlns:a16="http://schemas.microsoft.com/office/drawing/2014/main" id="{58113070-20F3-4598-B994-E0AF8B2CEEC7}"/>
              </a:ext>
            </a:extLst>
          </p:cNvPr>
          <p:cNvSpPr/>
          <p:nvPr/>
        </p:nvSpPr>
        <p:spPr>
          <a:xfrm>
            <a:off x="3328184" y="3732053"/>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83" name="直接连接符 16">
            <a:extLst>
              <a:ext uri="{FF2B5EF4-FFF2-40B4-BE49-F238E27FC236}">
                <a16:creationId xmlns:a16="http://schemas.microsoft.com/office/drawing/2014/main" id="{98319836-AB7B-C86D-74B2-E25F84CC1FB5}"/>
              </a:ext>
            </a:extLst>
          </p:cNvPr>
          <p:cNvCxnSpPr>
            <a:stCxn id="80" idx="3"/>
            <a:endCxn id="81" idx="0"/>
          </p:cNvCxnSpPr>
          <p:nvPr/>
        </p:nvCxnSpPr>
        <p:spPr>
          <a:xfrm rot="5400000">
            <a:off x="2625715" y="3360578"/>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4" name="直接连接符 17">
            <a:extLst>
              <a:ext uri="{FF2B5EF4-FFF2-40B4-BE49-F238E27FC236}">
                <a16:creationId xmlns:a16="http://schemas.microsoft.com/office/drawing/2014/main" id="{55E4843B-4087-CEFF-CAA7-C50C7052D690}"/>
              </a:ext>
            </a:extLst>
          </p:cNvPr>
          <p:cNvCxnSpPr>
            <a:stCxn id="80" idx="5"/>
            <a:endCxn id="82" idx="0"/>
          </p:cNvCxnSpPr>
          <p:nvPr/>
        </p:nvCxnSpPr>
        <p:spPr>
          <a:xfrm rot="16200000" flipH="1">
            <a:off x="3118634" y="3360578"/>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5" name="直接连接符 19">
            <a:extLst>
              <a:ext uri="{FF2B5EF4-FFF2-40B4-BE49-F238E27FC236}">
                <a16:creationId xmlns:a16="http://schemas.microsoft.com/office/drawing/2014/main" id="{60635227-AF14-0768-B00D-78E2B0B6ADB9}"/>
              </a:ext>
            </a:extLst>
          </p:cNvPr>
          <p:cNvCxnSpPr>
            <a:stCxn id="81" idx="6"/>
            <a:endCxn id="82" idx="2"/>
          </p:cNvCxnSpPr>
          <p:nvPr/>
        </p:nvCxnSpPr>
        <p:spPr>
          <a:xfrm>
            <a:off x="2895987" y="3893978"/>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A155D246-9242-2E49-4E72-0BFE3FDA0C0D}"/>
              </a:ext>
            </a:extLst>
          </p:cNvPr>
          <p:cNvSpPr/>
          <p:nvPr/>
        </p:nvSpPr>
        <p:spPr>
          <a:xfrm>
            <a:off x="2950756" y="4434522"/>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87" name="直接连接符 24">
            <a:extLst>
              <a:ext uri="{FF2B5EF4-FFF2-40B4-BE49-F238E27FC236}">
                <a16:creationId xmlns:a16="http://schemas.microsoft.com/office/drawing/2014/main" id="{39867C5A-9423-885E-BF51-793BA2C71137}"/>
              </a:ext>
            </a:extLst>
          </p:cNvPr>
          <p:cNvCxnSpPr>
            <a:stCxn id="81" idx="4"/>
            <a:endCxn id="86" idx="1"/>
          </p:cNvCxnSpPr>
          <p:nvPr/>
        </p:nvCxnSpPr>
        <p:spPr>
          <a:xfrm rot="16200000" flipH="1">
            <a:off x="2653099" y="4136865"/>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8" name="直接连接符 26">
            <a:extLst>
              <a:ext uri="{FF2B5EF4-FFF2-40B4-BE49-F238E27FC236}">
                <a16:creationId xmlns:a16="http://schemas.microsoft.com/office/drawing/2014/main" id="{7088D171-2109-96FC-9B5E-A03F5E4EF3BD}"/>
              </a:ext>
            </a:extLst>
          </p:cNvPr>
          <p:cNvCxnSpPr>
            <a:stCxn id="82" idx="4"/>
            <a:endCxn id="86" idx="7"/>
          </p:cNvCxnSpPr>
          <p:nvPr/>
        </p:nvCxnSpPr>
        <p:spPr>
          <a:xfrm rot="5400000">
            <a:off x="3146018" y="4136865"/>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9" name="TextBox 27">
            <a:extLst>
              <a:ext uri="{FF2B5EF4-FFF2-40B4-BE49-F238E27FC236}">
                <a16:creationId xmlns:a16="http://schemas.microsoft.com/office/drawing/2014/main" id="{BE01E3B3-1EAE-EF42-ADC7-8C07E1C1DC0C}"/>
              </a:ext>
            </a:extLst>
          </p:cNvPr>
          <p:cNvSpPr txBox="1">
            <a:spLocks noChangeArrowheads="1"/>
          </p:cNvSpPr>
          <p:nvPr/>
        </p:nvSpPr>
        <p:spPr bwMode="auto">
          <a:xfrm>
            <a:off x="844540" y="319150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90" name="TextBox 28">
            <a:extLst>
              <a:ext uri="{FF2B5EF4-FFF2-40B4-BE49-F238E27FC236}">
                <a16:creationId xmlns:a16="http://schemas.microsoft.com/office/drawing/2014/main" id="{5BD94B81-D993-17CA-4036-5D761826865A}"/>
              </a:ext>
            </a:extLst>
          </p:cNvPr>
          <p:cNvSpPr txBox="1">
            <a:spLocks noChangeArrowheads="1"/>
          </p:cNvSpPr>
          <p:nvPr/>
        </p:nvSpPr>
        <p:spPr bwMode="auto">
          <a:xfrm>
            <a:off x="519499" y="3947556"/>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91" name="TextBox 29">
            <a:extLst>
              <a:ext uri="{FF2B5EF4-FFF2-40B4-BE49-F238E27FC236}">
                <a16:creationId xmlns:a16="http://schemas.microsoft.com/office/drawing/2014/main" id="{8DA1CEFB-563D-4420-A75D-3E5F3EE5CE04}"/>
              </a:ext>
            </a:extLst>
          </p:cNvPr>
          <p:cNvSpPr txBox="1">
            <a:spLocks noChangeArrowheads="1"/>
          </p:cNvSpPr>
          <p:nvPr/>
        </p:nvSpPr>
        <p:spPr bwMode="auto">
          <a:xfrm>
            <a:off x="1545818" y="3893978"/>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92" name="TextBox 30">
            <a:extLst>
              <a:ext uri="{FF2B5EF4-FFF2-40B4-BE49-F238E27FC236}">
                <a16:creationId xmlns:a16="http://schemas.microsoft.com/office/drawing/2014/main" id="{A1E8C0E3-9BCE-CECE-A075-59F055E17A84}"/>
              </a:ext>
            </a:extLst>
          </p:cNvPr>
          <p:cNvSpPr txBox="1">
            <a:spLocks noChangeArrowheads="1"/>
          </p:cNvSpPr>
          <p:nvPr/>
        </p:nvSpPr>
        <p:spPr bwMode="auto">
          <a:xfrm>
            <a:off x="2734062" y="286765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93" name="TextBox 31">
            <a:extLst>
              <a:ext uri="{FF2B5EF4-FFF2-40B4-BE49-F238E27FC236}">
                <a16:creationId xmlns:a16="http://schemas.microsoft.com/office/drawing/2014/main" id="{95FA34AC-76AE-5108-C032-5B8FC64720B3}"/>
              </a:ext>
            </a:extLst>
          </p:cNvPr>
          <p:cNvSpPr txBox="1">
            <a:spLocks noChangeArrowheads="1"/>
          </p:cNvSpPr>
          <p:nvPr/>
        </p:nvSpPr>
        <p:spPr bwMode="auto">
          <a:xfrm>
            <a:off x="2356634" y="3570128"/>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94" name="TextBox 32">
            <a:extLst>
              <a:ext uri="{FF2B5EF4-FFF2-40B4-BE49-F238E27FC236}">
                <a16:creationId xmlns:a16="http://schemas.microsoft.com/office/drawing/2014/main" id="{2C894BCF-21E9-4692-576B-53DAEE8E66A5}"/>
              </a:ext>
            </a:extLst>
          </p:cNvPr>
          <p:cNvSpPr txBox="1">
            <a:spLocks noChangeArrowheads="1"/>
          </p:cNvSpPr>
          <p:nvPr/>
        </p:nvSpPr>
        <p:spPr bwMode="auto">
          <a:xfrm>
            <a:off x="3544878" y="351535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95" name="TextBox 33">
            <a:extLst>
              <a:ext uri="{FF2B5EF4-FFF2-40B4-BE49-F238E27FC236}">
                <a16:creationId xmlns:a16="http://schemas.microsoft.com/office/drawing/2014/main" id="{A408355A-3FC3-7380-1C6C-AEE55534C7EC}"/>
              </a:ext>
            </a:extLst>
          </p:cNvPr>
          <p:cNvSpPr txBox="1">
            <a:spLocks noChangeArrowheads="1"/>
          </p:cNvSpPr>
          <p:nvPr/>
        </p:nvSpPr>
        <p:spPr bwMode="auto">
          <a:xfrm>
            <a:off x="2680484" y="443452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cxnSp>
        <p:nvCxnSpPr>
          <p:cNvPr id="96" name="直接箭头连接符 37">
            <a:extLst>
              <a:ext uri="{FF2B5EF4-FFF2-40B4-BE49-F238E27FC236}">
                <a16:creationId xmlns:a16="http://schemas.microsoft.com/office/drawing/2014/main" id="{721DBD24-B1B7-0699-2B64-0EE2E971FED3}"/>
              </a:ext>
            </a:extLst>
          </p:cNvPr>
          <p:cNvCxnSpPr/>
          <p:nvPr/>
        </p:nvCxnSpPr>
        <p:spPr>
          <a:xfrm flipV="1">
            <a:off x="1383893" y="3191510"/>
            <a:ext cx="1512094" cy="270272"/>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38">
            <a:extLst>
              <a:ext uri="{FF2B5EF4-FFF2-40B4-BE49-F238E27FC236}">
                <a16:creationId xmlns:a16="http://schemas.microsoft.com/office/drawing/2014/main" id="{2C7B3BF3-966E-ACAB-A49B-6FF6D91BD2CF}"/>
              </a:ext>
            </a:extLst>
          </p:cNvPr>
          <p:cNvCxnSpPr/>
          <p:nvPr/>
        </p:nvCxnSpPr>
        <p:spPr>
          <a:xfrm flipV="1">
            <a:off x="1006466" y="3893978"/>
            <a:ext cx="1512094" cy="270272"/>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39">
            <a:extLst>
              <a:ext uri="{FF2B5EF4-FFF2-40B4-BE49-F238E27FC236}">
                <a16:creationId xmlns:a16="http://schemas.microsoft.com/office/drawing/2014/main" id="{65551A59-07A3-9E9F-6060-2A47E932BC69}"/>
              </a:ext>
            </a:extLst>
          </p:cNvPr>
          <p:cNvCxnSpPr/>
          <p:nvPr/>
        </p:nvCxnSpPr>
        <p:spPr>
          <a:xfrm flipV="1">
            <a:off x="1816091" y="4002326"/>
            <a:ext cx="1512094" cy="269081"/>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40">
            <a:extLst>
              <a:ext uri="{FF2B5EF4-FFF2-40B4-BE49-F238E27FC236}">
                <a16:creationId xmlns:a16="http://schemas.microsoft.com/office/drawing/2014/main" id="{9EAAE091-2FCD-5453-6954-2CE86A5E687B}"/>
              </a:ext>
            </a:extLst>
          </p:cNvPr>
          <p:cNvCxnSpPr/>
          <p:nvPr/>
        </p:nvCxnSpPr>
        <p:spPr>
          <a:xfrm>
            <a:off x="1330316" y="3570128"/>
            <a:ext cx="1620440" cy="971550"/>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729E6247-4DC1-2E0B-98D9-219B6F1480E7}"/>
                  </a:ext>
                </a:extLst>
              </p:cNvPr>
              <p:cNvSpPr/>
              <p:nvPr/>
            </p:nvSpPr>
            <p:spPr>
              <a:xfrm>
                <a:off x="921931" y="4739321"/>
                <a:ext cx="34522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ea typeface="Cambria Math" panose="02040503050406030204" pitchFamily="18" charset="0"/>
                          <a:cs typeface="Times New Roman" panose="02020603050405020304" pitchFamily="18" charset="0"/>
                        </a:rPr>
                        <m:t>𝑄</m:t>
                      </m:r>
                    </m:oMath>
                  </m:oMathPara>
                </a14:m>
                <a:endParaRPr lang="zh-CN" altLang="en-US" sz="1350" dirty="0"/>
              </a:p>
            </p:txBody>
          </p:sp>
        </mc:Choice>
        <mc:Fallback xmlns="">
          <p:sp>
            <p:nvSpPr>
              <p:cNvPr id="100" name="矩形 99">
                <a:extLst>
                  <a:ext uri="{FF2B5EF4-FFF2-40B4-BE49-F238E27FC236}">
                    <a16:creationId xmlns:a16="http://schemas.microsoft.com/office/drawing/2014/main" id="{729E6247-4DC1-2E0B-98D9-219B6F1480E7}"/>
                  </a:ext>
                </a:extLst>
              </p:cNvPr>
              <p:cNvSpPr>
                <a:spLocks noRot="1" noChangeAspect="1" noMove="1" noResize="1" noEditPoints="1" noAdjustHandles="1" noChangeArrowheads="1" noChangeShapeType="1" noTextEdit="1"/>
              </p:cNvSpPr>
              <p:nvPr/>
            </p:nvSpPr>
            <p:spPr>
              <a:xfrm>
                <a:off x="921931" y="4739321"/>
                <a:ext cx="345223" cy="300082"/>
              </a:xfrm>
              <a:prstGeom prst="rect">
                <a:avLst/>
              </a:prstGeom>
              <a:blipFill>
                <a:blip r:embed="rId3"/>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5A68B55-D59B-9C05-9023-C0660C2599D3}"/>
                  </a:ext>
                </a:extLst>
              </p:cNvPr>
              <p:cNvSpPr/>
              <p:nvPr/>
            </p:nvSpPr>
            <p:spPr>
              <a:xfrm>
                <a:off x="2888917" y="4741025"/>
                <a:ext cx="33977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ea typeface="Cambria Math" panose="02040503050406030204" pitchFamily="18" charset="0"/>
                          <a:cs typeface="Times New Roman" panose="02020603050405020304" pitchFamily="18" charset="0"/>
                        </a:rPr>
                        <m:t>𝐺</m:t>
                      </m:r>
                    </m:oMath>
                  </m:oMathPara>
                </a14:m>
                <a:endParaRPr lang="zh-CN" altLang="en-US" sz="1350" dirty="0"/>
              </a:p>
            </p:txBody>
          </p:sp>
        </mc:Choice>
        <mc:Fallback xmlns="">
          <p:sp>
            <p:nvSpPr>
              <p:cNvPr id="101" name="矩形 100">
                <a:extLst>
                  <a:ext uri="{FF2B5EF4-FFF2-40B4-BE49-F238E27FC236}">
                    <a16:creationId xmlns:a16="http://schemas.microsoft.com/office/drawing/2014/main" id="{05A68B55-D59B-9C05-9023-C0660C2599D3}"/>
                  </a:ext>
                </a:extLst>
              </p:cNvPr>
              <p:cNvSpPr>
                <a:spLocks noRot="1" noChangeAspect="1" noMove="1" noResize="1" noEditPoints="1" noAdjustHandles="1" noChangeArrowheads="1" noChangeShapeType="1" noTextEdit="1"/>
              </p:cNvSpPr>
              <p:nvPr/>
            </p:nvSpPr>
            <p:spPr>
              <a:xfrm>
                <a:off x="2888917" y="4741025"/>
                <a:ext cx="339773" cy="3000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0B9820CF-7AF4-64F9-E035-4C463E16937B}"/>
                  </a:ext>
                </a:extLst>
              </p:cNvPr>
              <p:cNvSpPr/>
              <p:nvPr/>
            </p:nvSpPr>
            <p:spPr>
              <a:xfrm>
                <a:off x="419695" y="1310837"/>
                <a:ext cx="8478906" cy="1540293"/>
              </a:xfrm>
              <a:prstGeom prst="rect">
                <a:avLst/>
              </a:prstGeom>
            </p:spPr>
            <p:txBody>
              <a:bodyPr wrap="square">
                <a:spAutoFit/>
              </a:bodyPr>
              <a:lstStyle/>
              <a:p>
                <a:r>
                  <a:rPr lang="zh-CN" altLang="en-US" sz="1500" b="1" dirty="0">
                    <a:latin typeface="Times New Roman" panose="02020603050405020304" pitchFamily="18" charset="0"/>
                    <a:cs typeface="Times New Roman" panose="02020603050405020304" pitchFamily="18" charset="0"/>
                  </a:rPr>
                  <a:t>子图同构</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给定一个查询图</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500" dirty="0">
                    <a:latin typeface="Times New Roman" panose="02020603050405020304" pitchFamily="18" charset="0"/>
                    <a:cs typeface="Times New Roman" panose="02020603050405020304" pitchFamily="18" charset="0"/>
                  </a:rPr>
                  <a:t>和一个数据图</a:t>
                </a:r>
                <a14:m>
                  <m:oMath xmlns:m="http://schemas.openxmlformats.org/officeDocument/2006/math">
                    <m:r>
                      <a:rPr lang="en-US" altLang="zh-CN" sz="1500" i="1">
                        <a:latin typeface="Cambria Math" panose="02040503050406030204" pitchFamily="18" charset="0"/>
                        <a:cs typeface="Times New Roman" panose="02020603050405020304" pitchFamily="18" charset="0"/>
                      </a:rPr>
                      <m:t>𝐺</m:t>
                    </m:r>
                  </m:oMath>
                </a14:m>
                <a:r>
                  <a:rPr lang="zh-CN" altLang="en-US" sz="1500" dirty="0">
                    <a:latin typeface="Times New Roman" panose="02020603050405020304" pitchFamily="18" charset="0"/>
                    <a:cs typeface="Times New Roman" panose="02020603050405020304" pitchFamily="18" charset="0"/>
                  </a:rPr>
                  <a:t>，</a:t>
                </a:r>
                <a:r>
                  <a:rPr lang="en-US" altLang="zh-CN" sz="1500" dirty="0">
                    <a:ea typeface="Cambria Math" panose="02040503050406030204" pitchFamily="18" charset="0"/>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500" dirty="0">
                    <a:latin typeface="Times New Roman" panose="02020603050405020304" pitchFamily="18" charset="0"/>
                    <a:cs typeface="Times New Roman" panose="02020603050405020304" pitchFamily="18" charset="0"/>
                  </a:rPr>
                  <a:t>子图同构于</a:t>
                </a:r>
                <a14:m>
                  <m:oMath xmlns:m="http://schemas.openxmlformats.org/officeDocument/2006/math">
                    <m:r>
                      <a:rPr lang="en-US" altLang="zh-CN" sz="1500" i="1">
                        <a:latin typeface="Cambria Math" panose="02040503050406030204" pitchFamily="18" charset="0"/>
                        <a:cs typeface="Times New Roman" panose="02020603050405020304" pitchFamily="18" charset="0"/>
                      </a:rPr>
                      <m:t>𝐺</m:t>
                    </m:r>
                  </m:oMath>
                </a14:m>
                <a:r>
                  <a:rPr lang="zh-CN" altLang="en-US" sz="1500" dirty="0">
                    <a:latin typeface="Times New Roman" panose="02020603050405020304" pitchFamily="18" charset="0"/>
                    <a:cs typeface="Times New Roman" panose="02020603050405020304" pitchFamily="18" charset="0"/>
                  </a:rPr>
                  <a:t>，当且仅当存在一个单射函数</a:t>
                </a:r>
                <a:r>
                  <a:rPr lang="en-US" altLang="zh-CN" sz="1500" dirty="0">
                    <a:latin typeface="Times New Roman" panose="02020603050405020304" pitchFamily="18" charset="0"/>
                    <a:cs typeface="Times New Roman" panose="02020603050405020304" pitchFamily="18" charset="0"/>
                  </a:rPr>
                  <a:t>(</a:t>
                </a:r>
                <a:r>
                  <a:rPr lang="en-US" altLang="zh-CN" sz="1500" dirty="0">
                    <a:solidFill>
                      <a:srgbClr val="C00000"/>
                    </a:solidFill>
                    <a:latin typeface="Times New Roman" panose="02020603050405020304" pitchFamily="18" charset="0"/>
                    <a:cs typeface="Times New Roman" panose="02020603050405020304" pitchFamily="18" charset="0"/>
                  </a:rPr>
                  <a:t>injective</a:t>
                </a:r>
                <a:r>
                  <a:rPr lang="zh-CN" altLang="en-US" sz="1500" dirty="0">
                    <a:solidFill>
                      <a:srgbClr val="C00000"/>
                    </a:solidFill>
                    <a:latin typeface="Times New Roman" panose="02020603050405020304" pitchFamily="18" charset="0"/>
                    <a:cs typeface="Times New Roman" panose="02020603050405020304" pitchFamily="18" charset="0"/>
                  </a:rPr>
                  <a:t> </a:t>
                </a:r>
                <a:r>
                  <a:rPr lang="en-US" altLang="zh-CN" sz="1500" dirty="0">
                    <a:solidFill>
                      <a:srgbClr val="C00000"/>
                    </a:solidFill>
                    <a:latin typeface="Times New Roman" panose="02020603050405020304" pitchFamily="18" charset="0"/>
                    <a:cs typeface="Times New Roman" panose="02020603050405020304" pitchFamily="18" charset="0"/>
                  </a:rPr>
                  <a:t>function</a:t>
                </a:r>
                <a:r>
                  <a:rPr lang="zh-CN" altLang="en-US" sz="15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500" i="1">
                        <a:solidFill>
                          <a:srgbClr val="C00000"/>
                        </a:solidFill>
                        <a:latin typeface="Cambria Math" panose="02040503050406030204" pitchFamily="18" charset="0"/>
                        <a:cs typeface="Times New Roman" panose="02020603050405020304" pitchFamily="18" charset="0"/>
                      </a:rPr>
                      <m:t>𝑓</m:t>
                    </m:r>
                  </m:oMath>
                </a14:m>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1500">
                        <a:latin typeface="Cambria Math" panose="02040503050406030204" pitchFamily="18" charset="0"/>
                        <a:cs typeface="Times New Roman" panose="02020603050405020304" pitchFamily="18" charset="0"/>
                      </a:rPr>
                      <m:t>V</m:t>
                    </m:r>
                    <m:d>
                      <m:dPr>
                        <m:ctrlPr>
                          <a:rPr lang="en-US" altLang="zh-CN" sz="1500" i="1">
                            <a:latin typeface="Cambria Math" panose="02040503050406030204" pitchFamily="18" charset="0"/>
                            <a:cs typeface="Times New Roman" panose="02020603050405020304" pitchFamily="18" charset="0"/>
                          </a:rPr>
                        </m:ctrlPr>
                      </m:dPr>
                      <m:e>
                        <m:r>
                          <m:rPr>
                            <m:sty m:val="p"/>
                          </m:rPr>
                          <a:rPr lang="en-US" altLang="zh-CN" sz="1500">
                            <a:latin typeface="Cambria Math" panose="02040503050406030204" pitchFamily="18" charset="0"/>
                            <a:cs typeface="Times New Roman" panose="02020603050405020304" pitchFamily="18" charset="0"/>
                          </a:rPr>
                          <m:t>Q</m:t>
                        </m:r>
                      </m:e>
                    </m:d>
                    <m:r>
                      <a:rPr lang="en-US" altLang="zh-CN" sz="1500" i="1">
                        <a:latin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cs typeface="Times New Roman" panose="02020603050405020304" pitchFamily="18" charset="0"/>
                      </a:rPr>
                      <m:t>𝑉</m:t>
                    </m:r>
                    <m:r>
                      <a:rPr lang="en-US" altLang="zh-CN" sz="1500" i="1">
                        <a:latin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cs typeface="Times New Roman" panose="02020603050405020304" pitchFamily="18" charset="0"/>
                      </a:rPr>
                      <m:t>𝐺</m:t>
                    </m:r>
                    <m:r>
                      <a:rPr lang="en-US" altLang="zh-CN" sz="1500" i="1">
                        <a:latin typeface="Cambria Math" panose="02040503050406030204" pitchFamily="18" charset="0"/>
                        <a:cs typeface="Times New Roman" panose="02020603050405020304" pitchFamily="18" charset="0"/>
                      </a:rPr>
                      <m:t>)</m:t>
                    </m:r>
                  </m:oMath>
                </a14:m>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满足如下条件：</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 </a:t>
                </a:r>
              </a:p>
              <a:p>
                <a:pPr marL="342900" indent="-342900">
                  <a:buAutoNum type="arabicPeriod"/>
                </a:pP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5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5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d>
                      </m:e>
                    </m:d>
                  </m:oMath>
                </a14:m>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这儿 </a:t>
                </a: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𝑄</m:t>
                        </m:r>
                      </m:e>
                    </m:d>
                  </m:oMath>
                </a14:m>
                <a:r>
                  <a:rPr lang="zh-CN" altLang="en-US" sz="1500" dirty="0">
                    <a:latin typeface="Times New Roman" panose="02020603050405020304" pitchFamily="18" charset="0"/>
                    <a:cs typeface="Times New Roman" panose="02020603050405020304" pitchFamily="18" charset="0"/>
                  </a:rPr>
                  <a:t> 和 </a:t>
                </a: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zh-CN" altLang="en-US" sz="1500" dirty="0">
                    <a:latin typeface="Times New Roman" panose="02020603050405020304" pitchFamily="18" charset="0"/>
                    <a:cs typeface="Times New Roman" panose="02020603050405020304" pitchFamily="18" charset="0"/>
                  </a:rPr>
                  <a:t>表示 </a:t>
                </a: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5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1500" i="1">
                        <a:latin typeface="Cambria Math" panose="02040503050406030204" pitchFamily="18" charset="0"/>
                        <a:cs typeface="Times New Roman" panose="02020603050405020304" pitchFamily="18" charset="0"/>
                      </a:rPr>
                      <m:t>𝐺</m:t>
                    </m:r>
                  </m:oMath>
                </a14:m>
                <a:r>
                  <a:rPr lang="zh-CN" altLang="en-US" sz="1500" dirty="0">
                    <a:latin typeface="Times New Roman" panose="02020603050405020304" pitchFamily="18" charset="0"/>
                    <a:cs typeface="Times New Roman" panose="02020603050405020304" pitchFamily="18" charset="0"/>
                  </a:rPr>
                  <a:t>中的顶点</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1500" dirty="0">
                    <a:latin typeface="Times New Roman" panose="02020603050405020304" pitchFamily="18" charset="0"/>
                    <a:cs typeface="Times New Roman" panose="02020603050405020304" pitchFamily="18" charset="0"/>
                  </a:rPr>
                  <a:t> 表示对应的顶点标签。</a:t>
                </a:r>
                <a:endParaRPr lang="en-US" altLang="zh-CN" sz="1500" dirty="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e>
                    </m:acc>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2</m:t>
                                </m:r>
                              </m:sub>
                            </m:sSub>
                          </m:e>
                        </m:acc>
                      </m:e>
                    </m:d>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e>
                        </m:acc>
                      </m:e>
                    </m:d>
                  </m:oMath>
                </a14:m>
                <a:r>
                  <a:rPr lang="zh-CN" altLang="en-US" sz="1500" dirty="0">
                    <a:latin typeface="Times New Roman" panose="02020603050405020304" pitchFamily="18" charset="0"/>
                    <a:cs typeface="Times New Roman" panose="02020603050405020304" pitchFamily="18" charset="0"/>
                  </a:rPr>
                  <a:t>，这儿</a:t>
                </a:r>
                <a14:m>
                  <m:oMath xmlns:m="http://schemas.openxmlformats.org/officeDocument/2006/math">
                    <m:sSub>
                      <m:sSub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𝐿</m:t>
                        </m:r>
                      </m:e>
                      <m:sub>
                        <m:r>
                          <m:rPr>
                            <m:sty m:val="p"/>
                          </m:rPr>
                          <a:rPr lang="en-US" altLang="zh-CN" sz="1500" i="1">
                            <a:latin typeface="Cambria Math" panose="02040503050406030204" pitchFamily="18" charset="0"/>
                            <a:ea typeface="Cambria Math" panose="02040503050406030204" pitchFamily="18" charset="0"/>
                            <a:cs typeface="Times New Roman" panose="02020603050405020304" pitchFamily="18" charset="0"/>
                          </a:rPr>
                          <m:t>E</m:t>
                        </m:r>
                      </m:sub>
                    </m:sSub>
                    <m:d>
                      <m:dPr>
                        <m:ctrlPr>
                          <a:rPr lang="en-US" altLang="zh-CN"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1500" dirty="0">
                    <a:latin typeface="Times New Roman" panose="02020603050405020304" pitchFamily="18" charset="0"/>
                    <a:cs typeface="Times New Roman" panose="02020603050405020304" pitchFamily="18" charset="0"/>
                  </a:rPr>
                  <a:t>表示对应的边标签。 </a:t>
                </a:r>
                <a:endParaRPr lang="en-US" altLang="zh-CN" sz="1500" dirty="0">
                  <a:latin typeface="Times New Roman" panose="02020603050405020304" pitchFamily="18" charset="0"/>
                  <a:cs typeface="Times New Roman" panose="02020603050405020304" pitchFamily="18" charset="0"/>
                </a:endParaRPr>
              </a:p>
            </p:txBody>
          </p:sp>
        </mc:Choice>
        <mc:Fallback xmlns="">
          <p:sp>
            <p:nvSpPr>
              <p:cNvPr id="106" name="矩形 105">
                <a:extLst>
                  <a:ext uri="{FF2B5EF4-FFF2-40B4-BE49-F238E27FC236}">
                    <a16:creationId xmlns:a16="http://schemas.microsoft.com/office/drawing/2014/main" id="{0B9820CF-7AF4-64F9-E035-4C463E16937B}"/>
                  </a:ext>
                </a:extLst>
              </p:cNvPr>
              <p:cNvSpPr>
                <a:spLocks noRot="1" noChangeAspect="1" noMove="1" noResize="1" noEditPoints="1" noAdjustHandles="1" noChangeArrowheads="1" noChangeShapeType="1" noTextEdit="1"/>
              </p:cNvSpPr>
              <p:nvPr/>
            </p:nvSpPr>
            <p:spPr>
              <a:xfrm>
                <a:off x="419695" y="1310837"/>
                <a:ext cx="8478906" cy="1540293"/>
              </a:xfrm>
              <a:prstGeom prst="rect">
                <a:avLst/>
              </a:prstGeom>
              <a:blipFill>
                <a:blip r:embed="rId5"/>
                <a:stretch>
                  <a:fillRect l="-299" t="-820" r="-299" b="-3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062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subTnLst>
                                    <p:set>
                                      <p:cBhvr override="childStyle">
                                        <p:cTn dur="1" fill="hold" display="0" masterRel="nextClick" afterEffect="1"/>
                                        <p:tgtEl>
                                          <p:spTgt spid="96"/>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blinds(horizontal)">
                                      <p:cBhvr>
                                        <p:cTn id="10" dur="500"/>
                                        <p:tgtEl>
                                          <p:spTgt spid="97"/>
                                        </p:tgtEl>
                                      </p:cBhvr>
                                    </p:animEffect>
                                  </p:childTnLst>
                                </p:cTn>
                              </p:par>
                              <p:par>
                                <p:cTn id="11" presetID="3" presetClass="entr" presetSubtype="1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blinds(horizontal)">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linds(horizontal)">
                                      <p:cBhvr>
                                        <p:cTn id="18" dur="500"/>
                                        <p:tgtEl>
                                          <p:spTgt spid="99"/>
                                        </p:tgtEl>
                                      </p:cBhvr>
                                    </p:animEffect>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42</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152305" cy="323165"/>
          </a:xfrm>
          <a:prstGeom prst="rect">
            <a:avLst/>
          </a:prstGeom>
          <a:noFill/>
        </p:spPr>
        <p:txBody>
          <a:bodyPr wrap="square" rtlCol="0">
            <a:spAutoFit/>
          </a:bodyPr>
          <a:lstStyle/>
          <a:p>
            <a:r>
              <a:rPr kumimoji="1" lang="zh-CN" altLang="en-US" sz="1500" dirty="0"/>
              <a:t>第五讲</a:t>
            </a:r>
            <a:r>
              <a:rPr kumimoji="1" lang="en-US" altLang="zh-CN" sz="1500" dirty="0"/>
              <a:t>.</a:t>
            </a:r>
            <a:r>
              <a:rPr kumimoji="1" lang="zh-CN" altLang="en-US" sz="1500" dirty="0"/>
              <a:t>   可达性查询</a:t>
            </a:r>
            <a:endParaRPr kumimoji="1" lang="en-US" altLang="zh-CN" sz="1500" dirty="0"/>
          </a:p>
        </p:txBody>
      </p:sp>
      <p:sp>
        <p:nvSpPr>
          <p:cNvPr id="7" name="Rectangle 101">
            <a:extLst>
              <a:ext uri="{FF2B5EF4-FFF2-40B4-BE49-F238E27FC236}">
                <a16:creationId xmlns:a16="http://schemas.microsoft.com/office/drawing/2014/main" id="{A3588B75-4AC8-B543-2B8A-621646C3197B}"/>
              </a:ext>
            </a:extLst>
          </p:cNvPr>
          <p:cNvSpPr txBox="1">
            <a:spLocks noChangeArrowheads="1"/>
          </p:cNvSpPr>
          <p:nvPr/>
        </p:nvSpPr>
        <p:spPr bwMode="auto">
          <a:xfrm>
            <a:off x="3683250" y="2376437"/>
            <a:ext cx="4114800" cy="2519221"/>
          </a:xfrm>
          <a:prstGeom prst="rect">
            <a:avLst/>
          </a:prstGeom>
          <a:noFill/>
          <a:ln w="9525">
            <a:noFill/>
            <a:miter lim="800000"/>
            <a:headEnd/>
            <a:tailEnd/>
          </a:ln>
        </p:spPr>
        <p:txBody>
          <a:bodyPr/>
          <a:lstStyle/>
          <a:p>
            <a:pPr marL="342900" indent="-342900">
              <a:spcBef>
                <a:spcPct val="20000"/>
              </a:spcBef>
              <a:defRPr/>
            </a:pPr>
            <a:endParaRPr lang="en-US" altLang="zh-CN" sz="2000" dirty="0">
              <a:latin typeface="+mn-lt"/>
            </a:endParaRPr>
          </a:p>
          <a:p>
            <a:pPr marL="1143000" lvl="2" indent="-228600">
              <a:spcBef>
                <a:spcPct val="20000"/>
              </a:spcBef>
              <a:defRPr/>
            </a:pPr>
            <a:r>
              <a:rPr lang="en-US" altLang="zh-CN" sz="2000" dirty="0">
                <a:solidFill>
                  <a:srgbClr val="FF0000"/>
                </a:solidFill>
                <a:latin typeface="+mn-lt"/>
              </a:rPr>
              <a:t>?Query(1,11)</a:t>
            </a:r>
            <a:r>
              <a:rPr lang="en-US" altLang="zh-CN" sz="2000" dirty="0">
                <a:latin typeface="+mn-lt"/>
              </a:rPr>
              <a:t> </a:t>
            </a:r>
          </a:p>
          <a:p>
            <a:pPr marL="1143000" lvl="2" indent="-228600">
              <a:spcBef>
                <a:spcPct val="20000"/>
              </a:spcBef>
              <a:defRPr/>
            </a:pPr>
            <a:r>
              <a:rPr lang="en-US" altLang="zh-CN" sz="2000" dirty="0">
                <a:latin typeface="+mn-lt"/>
              </a:rPr>
              <a:t>	Yes</a:t>
            </a:r>
          </a:p>
          <a:p>
            <a:pPr marL="1143000" lvl="2" indent="-228600">
              <a:spcBef>
                <a:spcPct val="20000"/>
              </a:spcBef>
              <a:defRPr/>
            </a:pPr>
            <a:r>
              <a:rPr lang="en-US" altLang="zh-CN" sz="2000" dirty="0">
                <a:solidFill>
                  <a:srgbClr val="FF0000"/>
                </a:solidFill>
                <a:latin typeface="+mn-lt"/>
              </a:rPr>
              <a:t>?Query(3,9)</a:t>
            </a:r>
            <a:r>
              <a:rPr lang="en-US" altLang="zh-CN" sz="2000" dirty="0">
                <a:latin typeface="+mn-lt"/>
              </a:rPr>
              <a:t> </a:t>
            </a:r>
          </a:p>
          <a:p>
            <a:pPr marL="1143000" lvl="2" indent="-228600">
              <a:spcBef>
                <a:spcPct val="20000"/>
              </a:spcBef>
              <a:defRPr/>
            </a:pPr>
            <a:r>
              <a:rPr lang="en-US" altLang="zh-CN" sz="2000" dirty="0">
                <a:latin typeface="+mn-lt"/>
              </a:rPr>
              <a:t>  No</a:t>
            </a:r>
          </a:p>
        </p:txBody>
      </p:sp>
      <p:sp>
        <p:nvSpPr>
          <p:cNvPr id="9" name="Freeform 4">
            <a:extLst>
              <a:ext uri="{FF2B5EF4-FFF2-40B4-BE49-F238E27FC236}">
                <a16:creationId xmlns:a16="http://schemas.microsoft.com/office/drawing/2014/main" id="{CE351205-4A85-0B1F-5216-47690870D709}"/>
              </a:ext>
            </a:extLst>
          </p:cNvPr>
          <p:cNvSpPr>
            <a:spLocks/>
          </p:cNvSpPr>
          <p:nvPr/>
        </p:nvSpPr>
        <p:spPr bwMode="auto">
          <a:xfrm>
            <a:off x="1250804" y="4618411"/>
            <a:ext cx="263128" cy="263129"/>
          </a:xfrm>
          <a:custGeom>
            <a:avLst/>
            <a:gdLst>
              <a:gd name="T0" fmla="*/ 2147483647 w 1988"/>
              <a:gd name="T1" fmla="*/ 2147483647 h 1988"/>
              <a:gd name="T2" fmla="*/ 2147483647 w 1988"/>
              <a:gd name="T3" fmla="*/ 2147483647 h 1988"/>
              <a:gd name="T4" fmla="*/ 2147483647 w 1988"/>
              <a:gd name="T5" fmla="*/ 2147483647 h 1988"/>
              <a:gd name="T6" fmla="*/ 2147483647 w 1988"/>
              <a:gd name="T7" fmla="*/ 2147483647 h 1988"/>
              <a:gd name="T8" fmla="*/ 2147483647 w 1988"/>
              <a:gd name="T9" fmla="*/ 2147483647 h 1988"/>
              <a:gd name="T10" fmla="*/ 2147483647 w 1988"/>
              <a:gd name="T11" fmla="*/ 2147483647 h 1988"/>
              <a:gd name="T12" fmla="*/ 2147483647 w 1988"/>
              <a:gd name="T13" fmla="*/ 2147483647 h 1988"/>
              <a:gd name="T14" fmla="*/ 2147483647 w 1988"/>
              <a:gd name="T15" fmla="*/ 2147483647 h 1988"/>
              <a:gd name="T16" fmla="*/ 2147483647 w 1988"/>
              <a:gd name="T17" fmla="*/ 2147483647 h 1988"/>
              <a:gd name="T18" fmla="*/ 2147483647 w 1988"/>
              <a:gd name="T19" fmla="*/ 2147483647 h 1988"/>
              <a:gd name="T20" fmla="*/ 2147483647 w 1988"/>
              <a:gd name="T21" fmla="*/ 2147483647 h 1988"/>
              <a:gd name="T22" fmla="*/ 2147483647 w 1988"/>
              <a:gd name="T23" fmla="*/ 2147483647 h 1988"/>
              <a:gd name="T24" fmla="*/ 2147483647 w 1988"/>
              <a:gd name="T25" fmla="*/ 2147483647 h 1988"/>
              <a:gd name="T26" fmla="*/ 2147483647 w 1988"/>
              <a:gd name="T27" fmla="*/ 2147483647 h 1988"/>
              <a:gd name="T28" fmla="*/ 2147483647 w 1988"/>
              <a:gd name="T29" fmla="*/ 2147483647 h 1988"/>
              <a:gd name="T30" fmla="*/ 2147483647 w 1988"/>
              <a:gd name="T31" fmla="*/ 2147483647 h 1988"/>
              <a:gd name="T32" fmla="*/ 2147483647 w 1988"/>
              <a:gd name="T33" fmla="*/ 2147483647 h 1988"/>
              <a:gd name="T34" fmla="*/ 2147483647 w 1988"/>
              <a:gd name="T35" fmla="*/ 2147483647 h 1988"/>
              <a:gd name="T36" fmla="*/ 2147483647 w 1988"/>
              <a:gd name="T37" fmla="*/ 2147483647 h 1988"/>
              <a:gd name="T38" fmla="*/ 2147483647 w 1988"/>
              <a:gd name="T39" fmla="*/ 2147483647 h 1988"/>
              <a:gd name="T40" fmla="*/ 2147483647 w 1988"/>
              <a:gd name="T41" fmla="*/ 2147483647 h 1988"/>
              <a:gd name="T42" fmla="*/ 2147483647 w 1988"/>
              <a:gd name="T43" fmla="*/ 2147483647 h 1988"/>
              <a:gd name="T44" fmla="*/ 2147483647 w 1988"/>
              <a:gd name="T45" fmla="*/ 2147483647 h 1988"/>
              <a:gd name="T46" fmla="*/ 2147483647 w 1988"/>
              <a:gd name="T47" fmla="*/ 2147483647 h 1988"/>
              <a:gd name="T48" fmla="*/ 2147483647 w 1988"/>
              <a:gd name="T49" fmla="*/ 2147483647 h 1988"/>
              <a:gd name="T50" fmla="*/ 2147483647 w 1988"/>
              <a:gd name="T51" fmla="*/ 2147483647 h 1988"/>
              <a:gd name="T52" fmla="*/ 2147483647 w 1988"/>
              <a:gd name="T53" fmla="*/ 2147483647 h 1988"/>
              <a:gd name="T54" fmla="*/ 2147483647 w 1988"/>
              <a:gd name="T55" fmla="*/ 2147483647 h 1988"/>
              <a:gd name="T56" fmla="*/ 2147483647 w 1988"/>
              <a:gd name="T57" fmla="*/ 2147483647 h 1988"/>
              <a:gd name="T58" fmla="*/ 2147483647 w 1988"/>
              <a:gd name="T59" fmla="*/ 2147483647 h 1988"/>
              <a:gd name="T60" fmla="*/ 2147483647 w 1988"/>
              <a:gd name="T61" fmla="*/ 2147483647 h 1988"/>
              <a:gd name="T62" fmla="*/ 2147483647 w 1988"/>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8"/>
              <a:gd name="T98" fmla="*/ 1988 w 1988"/>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8">
                <a:moveTo>
                  <a:pt x="994" y="1988"/>
                </a:moveTo>
                <a:lnTo>
                  <a:pt x="893" y="1982"/>
                </a:lnTo>
                <a:lnTo>
                  <a:pt x="794" y="1968"/>
                </a:lnTo>
                <a:lnTo>
                  <a:pt x="699" y="1943"/>
                </a:lnTo>
                <a:lnTo>
                  <a:pt x="607" y="1909"/>
                </a:lnTo>
                <a:lnTo>
                  <a:pt x="521" y="1868"/>
                </a:lnTo>
                <a:lnTo>
                  <a:pt x="438" y="1818"/>
                </a:lnTo>
                <a:lnTo>
                  <a:pt x="362" y="1760"/>
                </a:lnTo>
                <a:lnTo>
                  <a:pt x="291" y="1697"/>
                </a:lnTo>
                <a:lnTo>
                  <a:pt x="228"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9"/>
                </a:lnTo>
                <a:lnTo>
                  <a:pt x="1968" y="794"/>
                </a:lnTo>
                <a:lnTo>
                  <a:pt x="1982" y="893"/>
                </a:lnTo>
                <a:lnTo>
                  <a:pt x="1988" y="994"/>
                </a:lnTo>
                <a:lnTo>
                  <a:pt x="1982" y="1095"/>
                </a:lnTo>
                <a:lnTo>
                  <a:pt x="1968" y="1194"/>
                </a:lnTo>
                <a:lnTo>
                  <a:pt x="1943" y="1289"/>
                </a:lnTo>
                <a:lnTo>
                  <a:pt x="1909" y="1381"/>
                </a:lnTo>
                <a:lnTo>
                  <a:pt x="1868" y="1467"/>
                </a:lnTo>
                <a:lnTo>
                  <a:pt x="1818" y="1550"/>
                </a:lnTo>
                <a:lnTo>
                  <a:pt x="1760" y="1626"/>
                </a:lnTo>
                <a:lnTo>
                  <a:pt x="1697" y="1697"/>
                </a:lnTo>
                <a:lnTo>
                  <a:pt x="1626" y="1760"/>
                </a:lnTo>
                <a:lnTo>
                  <a:pt x="1550" y="1818"/>
                </a:lnTo>
                <a:lnTo>
                  <a:pt x="1467" y="1868"/>
                </a:lnTo>
                <a:lnTo>
                  <a:pt x="1381"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0" name="Freeform 5">
            <a:extLst>
              <a:ext uri="{FF2B5EF4-FFF2-40B4-BE49-F238E27FC236}">
                <a16:creationId xmlns:a16="http://schemas.microsoft.com/office/drawing/2014/main" id="{37484042-34BF-8CD5-557D-2E133D5F835D}"/>
              </a:ext>
            </a:extLst>
          </p:cNvPr>
          <p:cNvSpPr>
            <a:spLocks/>
          </p:cNvSpPr>
          <p:nvPr/>
        </p:nvSpPr>
        <p:spPr bwMode="auto">
          <a:xfrm>
            <a:off x="2437856" y="4618411"/>
            <a:ext cx="261938"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6" y="1909"/>
                </a:lnTo>
                <a:lnTo>
                  <a:pt x="520" y="1868"/>
                </a:lnTo>
                <a:lnTo>
                  <a:pt x="437" y="1818"/>
                </a:lnTo>
                <a:lnTo>
                  <a:pt x="361" y="1760"/>
                </a:lnTo>
                <a:lnTo>
                  <a:pt x="290" y="1697"/>
                </a:lnTo>
                <a:lnTo>
                  <a:pt x="227" y="1626"/>
                </a:lnTo>
                <a:lnTo>
                  <a:pt x="170" y="1550"/>
                </a:lnTo>
                <a:lnTo>
                  <a:pt x="119" y="1467"/>
                </a:lnTo>
                <a:lnTo>
                  <a:pt x="78" y="1381"/>
                </a:lnTo>
                <a:lnTo>
                  <a:pt x="44" y="1289"/>
                </a:lnTo>
                <a:lnTo>
                  <a:pt x="19" y="1194"/>
                </a:lnTo>
                <a:lnTo>
                  <a:pt x="5" y="1095"/>
                </a:lnTo>
                <a:lnTo>
                  <a:pt x="0" y="994"/>
                </a:lnTo>
                <a:lnTo>
                  <a:pt x="5" y="893"/>
                </a:lnTo>
                <a:lnTo>
                  <a:pt x="19" y="794"/>
                </a:lnTo>
                <a:lnTo>
                  <a:pt x="44" y="699"/>
                </a:lnTo>
                <a:lnTo>
                  <a:pt x="78" y="607"/>
                </a:lnTo>
                <a:lnTo>
                  <a:pt x="119" y="521"/>
                </a:lnTo>
                <a:lnTo>
                  <a:pt x="170" y="438"/>
                </a:lnTo>
                <a:lnTo>
                  <a:pt x="227" y="362"/>
                </a:lnTo>
                <a:lnTo>
                  <a:pt x="290" y="291"/>
                </a:lnTo>
                <a:lnTo>
                  <a:pt x="361" y="228"/>
                </a:lnTo>
                <a:lnTo>
                  <a:pt x="437" y="170"/>
                </a:lnTo>
                <a:lnTo>
                  <a:pt x="520" y="120"/>
                </a:lnTo>
                <a:lnTo>
                  <a:pt x="606" y="78"/>
                </a:lnTo>
                <a:lnTo>
                  <a:pt x="698" y="45"/>
                </a:lnTo>
                <a:lnTo>
                  <a:pt x="793" y="20"/>
                </a:lnTo>
                <a:lnTo>
                  <a:pt x="892" y="5"/>
                </a:lnTo>
                <a:lnTo>
                  <a:pt x="993" y="0"/>
                </a:lnTo>
                <a:lnTo>
                  <a:pt x="1094" y="5"/>
                </a:lnTo>
                <a:lnTo>
                  <a:pt x="1193" y="20"/>
                </a:lnTo>
                <a:lnTo>
                  <a:pt x="1288" y="45"/>
                </a:lnTo>
                <a:lnTo>
                  <a:pt x="1380" y="78"/>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8" y="1943"/>
                </a:lnTo>
                <a:lnTo>
                  <a:pt x="1193" y="1968"/>
                </a:lnTo>
                <a:lnTo>
                  <a:pt x="1094"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 name="Rectangle 7">
            <a:extLst>
              <a:ext uri="{FF2B5EF4-FFF2-40B4-BE49-F238E27FC236}">
                <a16:creationId xmlns:a16="http://schemas.microsoft.com/office/drawing/2014/main" id="{150227D3-92AC-A1E7-22F4-97EA5023ED15}"/>
              </a:ext>
            </a:extLst>
          </p:cNvPr>
          <p:cNvSpPr>
            <a:spLocks noChangeArrowheads="1"/>
          </p:cNvSpPr>
          <p:nvPr/>
        </p:nvSpPr>
        <p:spPr bwMode="auto">
          <a:xfrm>
            <a:off x="1348434" y="4685087"/>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a:t>
            </a:r>
            <a:endParaRPr lang="en-US" altLang="zh-CN" sz="1350">
              <a:latin typeface="Tahoma" panose="020B0604030504040204" pitchFamily="34" charset="0"/>
            </a:endParaRPr>
          </a:p>
        </p:txBody>
      </p:sp>
      <p:sp>
        <p:nvSpPr>
          <p:cNvPr id="12" name="Rectangle 8">
            <a:extLst>
              <a:ext uri="{FF2B5EF4-FFF2-40B4-BE49-F238E27FC236}">
                <a16:creationId xmlns:a16="http://schemas.microsoft.com/office/drawing/2014/main" id="{2B41E167-09DF-652A-48A8-422504DFE821}"/>
              </a:ext>
            </a:extLst>
          </p:cNvPr>
          <p:cNvSpPr>
            <a:spLocks noChangeArrowheads="1"/>
          </p:cNvSpPr>
          <p:nvPr/>
        </p:nvSpPr>
        <p:spPr bwMode="auto">
          <a:xfrm>
            <a:off x="2534297" y="4685087"/>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2</a:t>
            </a:r>
            <a:endParaRPr lang="en-US" altLang="zh-CN" sz="1350">
              <a:latin typeface="Tahoma" panose="020B0604030504040204" pitchFamily="34" charset="0"/>
            </a:endParaRPr>
          </a:p>
        </p:txBody>
      </p:sp>
      <p:sp>
        <p:nvSpPr>
          <p:cNvPr id="13" name="Freeform 9">
            <a:extLst>
              <a:ext uri="{FF2B5EF4-FFF2-40B4-BE49-F238E27FC236}">
                <a16:creationId xmlns:a16="http://schemas.microsoft.com/office/drawing/2014/main" id="{63268C82-2129-7917-E86E-92ACFAE8B615}"/>
              </a:ext>
            </a:extLst>
          </p:cNvPr>
          <p:cNvSpPr>
            <a:spLocks/>
          </p:cNvSpPr>
          <p:nvPr/>
        </p:nvSpPr>
        <p:spPr bwMode="auto">
          <a:xfrm>
            <a:off x="1030537" y="3956424"/>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3" y="1982"/>
                </a:lnTo>
                <a:lnTo>
                  <a:pt x="793" y="1968"/>
                </a:lnTo>
                <a:lnTo>
                  <a:pt x="699" y="1943"/>
                </a:lnTo>
                <a:lnTo>
                  <a:pt x="607" y="1910"/>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9"/>
                </a:lnTo>
                <a:lnTo>
                  <a:pt x="699" y="45"/>
                </a:lnTo>
                <a:lnTo>
                  <a:pt x="793" y="20"/>
                </a:lnTo>
                <a:lnTo>
                  <a:pt x="893" y="6"/>
                </a:lnTo>
                <a:lnTo>
                  <a:pt x="994" y="0"/>
                </a:lnTo>
                <a:lnTo>
                  <a:pt x="1095" y="6"/>
                </a:lnTo>
                <a:lnTo>
                  <a:pt x="1194" y="20"/>
                </a:lnTo>
                <a:lnTo>
                  <a:pt x="1289" y="45"/>
                </a:lnTo>
                <a:lnTo>
                  <a:pt x="1380" y="79"/>
                </a:lnTo>
                <a:lnTo>
                  <a:pt x="1467" y="120"/>
                </a:lnTo>
                <a:lnTo>
                  <a:pt x="1549" y="170"/>
                </a:lnTo>
                <a:lnTo>
                  <a:pt x="1626" y="228"/>
                </a:lnTo>
                <a:lnTo>
                  <a:pt x="1696" y="291"/>
                </a:lnTo>
                <a:lnTo>
                  <a:pt x="1760" y="362"/>
                </a:lnTo>
                <a:lnTo>
                  <a:pt x="1817" y="438"/>
                </a:lnTo>
                <a:lnTo>
                  <a:pt x="1867" y="521"/>
                </a:lnTo>
                <a:lnTo>
                  <a:pt x="1909" y="607"/>
                </a:lnTo>
                <a:lnTo>
                  <a:pt x="1943" y="699"/>
                </a:lnTo>
                <a:lnTo>
                  <a:pt x="1968" y="794"/>
                </a:lnTo>
                <a:lnTo>
                  <a:pt x="1982" y="893"/>
                </a:lnTo>
                <a:lnTo>
                  <a:pt x="1987" y="994"/>
                </a:lnTo>
                <a:lnTo>
                  <a:pt x="1982" y="1095"/>
                </a:lnTo>
                <a:lnTo>
                  <a:pt x="1968" y="1194"/>
                </a:lnTo>
                <a:lnTo>
                  <a:pt x="1943" y="1289"/>
                </a:lnTo>
                <a:lnTo>
                  <a:pt x="1909" y="1381"/>
                </a:lnTo>
                <a:lnTo>
                  <a:pt x="1867" y="1467"/>
                </a:lnTo>
                <a:lnTo>
                  <a:pt x="1817" y="1550"/>
                </a:lnTo>
                <a:lnTo>
                  <a:pt x="1760" y="1626"/>
                </a:lnTo>
                <a:lnTo>
                  <a:pt x="1696" y="1697"/>
                </a:lnTo>
                <a:lnTo>
                  <a:pt x="1626" y="1760"/>
                </a:lnTo>
                <a:lnTo>
                  <a:pt x="1549" y="1818"/>
                </a:lnTo>
                <a:lnTo>
                  <a:pt x="1467" y="1868"/>
                </a:lnTo>
                <a:lnTo>
                  <a:pt x="1380" y="1910"/>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 name="Rectangle 10">
            <a:extLst>
              <a:ext uri="{FF2B5EF4-FFF2-40B4-BE49-F238E27FC236}">
                <a16:creationId xmlns:a16="http://schemas.microsoft.com/office/drawing/2014/main" id="{5FC5F44C-8E5D-B93F-12D2-533BE7ED286B}"/>
              </a:ext>
            </a:extLst>
          </p:cNvPr>
          <p:cNvSpPr>
            <a:spLocks noChangeArrowheads="1"/>
          </p:cNvSpPr>
          <p:nvPr/>
        </p:nvSpPr>
        <p:spPr bwMode="auto">
          <a:xfrm>
            <a:off x="1125787" y="4024290"/>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3</a:t>
            </a:r>
            <a:endParaRPr lang="en-US" altLang="zh-CN" sz="1350">
              <a:latin typeface="Tahoma" panose="020B0604030504040204" pitchFamily="34" charset="0"/>
            </a:endParaRPr>
          </a:p>
        </p:txBody>
      </p:sp>
      <p:sp>
        <p:nvSpPr>
          <p:cNvPr id="16" name="Freeform 11">
            <a:extLst>
              <a:ext uri="{FF2B5EF4-FFF2-40B4-BE49-F238E27FC236}">
                <a16:creationId xmlns:a16="http://schemas.microsoft.com/office/drawing/2014/main" id="{70CD8165-ABFD-4B6A-95EC-36B2AD0E330B}"/>
              </a:ext>
            </a:extLst>
          </p:cNvPr>
          <p:cNvSpPr>
            <a:spLocks/>
          </p:cNvSpPr>
          <p:nvPr/>
        </p:nvSpPr>
        <p:spPr bwMode="auto">
          <a:xfrm>
            <a:off x="1885406" y="3956424"/>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7" y="1910"/>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9"/>
                </a:lnTo>
                <a:lnTo>
                  <a:pt x="698" y="45"/>
                </a:lnTo>
                <a:lnTo>
                  <a:pt x="793" y="20"/>
                </a:lnTo>
                <a:lnTo>
                  <a:pt x="892" y="6"/>
                </a:lnTo>
                <a:lnTo>
                  <a:pt x="993" y="0"/>
                </a:lnTo>
                <a:lnTo>
                  <a:pt x="1095" y="6"/>
                </a:lnTo>
                <a:lnTo>
                  <a:pt x="1194" y="20"/>
                </a:lnTo>
                <a:lnTo>
                  <a:pt x="1289" y="45"/>
                </a:lnTo>
                <a:lnTo>
                  <a:pt x="1380" y="79"/>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10"/>
                </a:lnTo>
                <a:lnTo>
                  <a:pt x="1289" y="1943"/>
                </a:lnTo>
                <a:lnTo>
                  <a:pt x="1194" y="1968"/>
                </a:lnTo>
                <a:lnTo>
                  <a:pt x="1095"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7" name="Rectangle 12">
            <a:extLst>
              <a:ext uri="{FF2B5EF4-FFF2-40B4-BE49-F238E27FC236}">
                <a16:creationId xmlns:a16="http://schemas.microsoft.com/office/drawing/2014/main" id="{85301586-5AC2-9C6C-54B5-6016332A9D58}"/>
              </a:ext>
            </a:extLst>
          </p:cNvPr>
          <p:cNvSpPr>
            <a:spLocks noChangeArrowheads="1"/>
          </p:cNvSpPr>
          <p:nvPr/>
        </p:nvSpPr>
        <p:spPr bwMode="auto">
          <a:xfrm>
            <a:off x="1983037" y="4024290"/>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4</a:t>
            </a:r>
            <a:endParaRPr lang="en-US" altLang="zh-CN" sz="1350">
              <a:latin typeface="Tahoma" panose="020B0604030504040204" pitchFamily="34" charset="0"/>
            </a:endParaRPr>
          </a:p>
        </p:txBody>
      </p:sp>
      <p:sp>
        <p:nvSpPr>
          <p:cNvPr id="18" name="Freeform 13">
            <a:extLst>
              <a:ext uri="{FF2B5EF4-FFF2-40B4-BE49-F238E27FC236}">
                <a16:creationId xmlns:a16="http://schemas.microsoft.com/office/drawing/2014/main" id="{E2979D39-4204-BE3F-82ED-A3CE1C59716A}"/>
              </a:ext>
            </a:extLst>
          </p:cNvPr>
          <p:cNvSpPr>
            <a:spLocks/>
          </p:cNvSpPr>
          <p:nvPr/>
        </p:nvSpPr>
        <p:spPr bwMode="auto">
          <a:xfrm>
            <a:off x="1030537" y="3432549"/>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3" y="1982"/>
                </a:lnTo>
                <a:lnTo>
                  <a:pt x="793" y="1968"/>
                </a:lnTo>
                <a:lnTo>
                  <a:pt x="699"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7" y="362"/>
                </a:lnTo>
                <a:lnTo>
                  <a:pt x="291" y="291"/>
                </a:lnTo>
                <a:lnTo>
                  <a:pt x="362" y="227"/>
                </a:lnTo>
                <a:lnTo>
                  <a:pt x="438" y="170"/>
                </a:lnTo>
                <a:lnTo>
                  <a:pt x="520" y="120"/>
                </a:lnTo>
                <a:lnTo>
                  <a:pt x="607" y="78"/>
                </a:lnTo>
                <a:lnTo>
                  <a:pt x="699" y="45"/>
                </a:lnTo>
                <a:lnTo>
                  <a:pt x="793" y="20"/>
                </a:lnTo>
                <a:lnTo>
                  <a:pt x="893" y="5"/>
                </a:lnTo>
                <a:lnTo>
                  <a:pt x="994" y="0"/>
                </a:lnTo>
                <a:lnTo>
                  <a:pt x="1095" y="5"/>
                </a:lnTo>
                <a:lnTo>
                  <a:pt x="1194" y="20"/>
                </a:lnTo>
                <a:lnTo>
                  <a:pt x="1289" y="45"/>
                </a:lnTo>
                <a:lnTo>
                  <a:pt x="1380" y="78"/>
                </a:lnTo>
                <a:lnTo>
                  <a:pt x="1467" y="120"/>
                </a:lnTo>
                <a:lnTo>
                  <a:pt x="1549" y="170"/>
                </a:lnTo>
                <a:lnTo>
                  <a:pt x="1626" y="227"/>
                </a:lnTo>
                <a:lnTo>
                  <a:pt x="1696" y="291"/>
                </a:lnTo>
                <a:lnTo>
                  <a:pt x="1760" y="362"/>
                </a:lnTo>
                <a:lnTo>
                  <a:pt x="1817" y="438"/>
                </a:lnTo>
                <a:lnTo>
                  <a:pt x="1867" y="520"/>
                </a:lnTo>
                <a:lnTo>
                  <a:pt x="1909" y="607"/>
                </a:lnTo>
                <a:lnTo>
                  <a:pt x="1943" y="699"/>
                </a:lnTo>
                <a:lnTo>
                  <a:pt x="1968" y="794"/>
                </a:lnTo>
                <a:lnTo>
                  <a:pt x="1982" y="893"/>
                </a:lnTo>
                <a:lnTo>
                  <a:pt x="1987" y="994"/>
                </a:lnTo>
                <a:lnTo>
                  <a:pt x="1982" y="1095"/>
                </a:lnTo>
                <a:lnTo>
                  <a:pt x="1968" y="1194"/>
                </a:lnTo>
                <a:lnTo>
                  <a:pt x="1943" y="1289"/>
                </a:lnTo>
                <a:lnTo>
                  <a:pt x="1909" y="1381"/>
                </a:lnTo>
                <a:lnTo>
                  <a:pt x="1867" y="1467"/>
                </a:lnTo>
                <a:lnTo>
                  <a:pt x="1817" y="1550"/>
                </a:lnTo>
                <a:lnTo>
                  <a:pt x="1760" y="1626"/>
                </a:lnTo>
                <a:lnTo>
                  <a:pt x="1696" y="1697"/>
                </a:lnTo>
                <a:lnTo>
                  <a:pt x="1626" y="1760"/>
                </a:lnTo>
                <a:lnTo>
                  <a:pt x="1549" y="1818"/>
                </a:lnTo>
                <a:lnTo>
                  <a:pt x="1467" y="1868"/>
                </a:lnTo>
                <a:lnTo>
                  <a:pt x="1380"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9" name="Rectangle 14">
            <a:extLst>
              <a:ext uri="{FF2B5EF4-FFF2-40B4-BE49-F238E27FC236}">
                <a16:creationId xmlns:a16="http://schemas.microsoft.com/office/drawing/2014/main" id="{0F926FA5-A09E-B6F3-ED21-5B3620D244F2}"/>
              </a:ext>
            </a:extLst>
          </p:cNvPr>
          <p:cNvSpPr>
            <a:spLocks noChangeArrowheads="1"/>
          </p:cNvSpPr>
          <p:nvPr/>
        </p:nvSpPr>
        <p:spPr bwMode="auto">
          <a:xfrm>
            <a:off x="1125787" y="3499224"/>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6</a:t>
            </a:r>
            <a:endParaRPr lang="en-US" altLang="zh-CN" sz="1350">
              <a:latin typeface="Tahoma" panose="020B0604030504040204" pitchFamily="34" charset="0"/>
            </a:endParaRPr>
          </a:p>
        </p:txBody>
      </p:sp>
      <p:sp>
        <p:nvSpPr>
          <p:cNvPr id="20" name="Freeform 15">
            <a:extLst>
              <a:ext uri="{FF2B5EF4-FFF2-40B4-BE49-F238E27FC236}">
                <a16:creationId xmlns:a16="http://schemas.microsoft.com/office/drawing/2014/main" id="{B25F9F5A-144E-5DED-C95A-F446DEB46E1C}"/>
              </a:ext>
            </a:extLst>
          </p:cNvPr>
          <p:cNvSpPr>
            <a:spLocks/>
          </p:cNvSpPr>
          <p:nvPr/>
        </p:nvSpPr>
        <p:spPr bwMode="auto">
          <a:xfrm>
            <a:off x="1885406" y="3432549"/>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7" y="362"/>
                </a:lnTo>
                <a:lnTo>
                  <a:pt x="291" y="291"/>
                </a:lnTo>
                <a:lnTo>
                  <a:pt x="362" y="227"/>
                </a:lnTo>
                <a:lnTo>
                  <a:pt x="438" y="170"/>
                </a:lnTo>
                <a:lnTo>
                  <a:pt x="520" y="120"/>
                </a:lnTo>
                <a:lnTo>
                  <a:pt x="607" y="78"/>
                </a:lnTo>
                <a:lnTo>
                  <a:pt x="698" y="45"/>
                </a:lnTo>
                <a:lnTo>
                  <a:pt x="793" y="20"/>
                </a:lnTo>
                <a:lnTo>
                  <a:pt x="892" y="5"/>
                </a:lnTo>
                <a:lnTo>
                  <a:pt x="993" y="0"/>
                </a:lnTo>
                <a:lnTo>
                  <a:pt x="1095" y="5"/>
                </a:lnTo>
                <a:lnTo>
                  <a:pt x="1194" y="20"/>
                </a:lnTo>
                <a:lnTo>
                  <a:pt x="1289" y="45"/>
                </a:lnTo>
                <a:lnTo>
                  <a:pt x="1380" y="78"/>
                </a:lnTo>
                <a:lnTo>
                  <a:pt x="1467" y="120"/>
                </a:lnTo>
                <a:lnTo>
                  <a:pt x="1549" y="170"/>
                </a:lnTo>
                <a:lnTo>
                  <a:pt x="1625" y="227"/>
                </a:lnTo>
                <a:lnTo>
                  <a:pt x="1696" y="291"/>
                </a:lnTo>
                <a:lnTo>
                  <a:pt x="1760" y="362"/>
                </a:lnTo>
                <a:lnTo>
                  <a:pt x="1817" y="438"/>
                </a:lnTo>
                <a:lnTo>
                  <a:pt x="1867" y="520"/>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9" y="1943"/>
                </a:lnTo>
                <a:lnTo>
                  <a:pt x="1194" y="1968"/>
                </a:lnTo>
                <a:lnTo>
                  <a:pt x="1095"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21" name="Rectangle 16">
            <a:extLst>
              <a:ext uri="{FF2B5EF4-FFF2-40B4-BE49-F238E27FC236}">
                <a16:creationId xmlns:a16="http://schemas.microsoft.com/office/drawing/2014/main" id="{9D55FB24-D9A7-270B-EA43-E4971A9C50AE}"/>
              </a:ext>
            </a:extLst>
          </p:cNvPr>
          <p:cNvSpPr>
            <a:spLocks noChangeArrowheads="1"/>
          </p:cNvSpPr>
          <p:nvPr/>
        </p:nvSpPr>
        <p:spPr bwMode="auto">
          <a:xfrm>
            <a:off x="1983037" y="3499224"/>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7</a:t>
            </a:r>
            <a:endParaRPr lang="en-US" altLang="zh-CN" sz="1350">
              <a:latin typeface="Tahoma" panose="020B0604030504040204" pitchFamily="34" charset="0"/>
            </a:endParaRPr>
          </a:p>
        </p:txBody>
      </p:sp>
      <p:sp>
        <p:nvSpPr>
          <p:cNvPr id="22" name="Freeform 17">
            <a:extLst>
              <a:ext uri="{FF2B5EF4-FFF2-40B4-BE49-F238E27FC236}">
                <a16:creationId xmlns:a16="http://schemas.microsoft.com/office/drawing/2014/main" id="{9602589F-0688-7F0A-3243-309A1B3DB9BC}"/>
              </a:ext>
            </a:extLst>
          </p:cNvPr>
          <p:cNvSpPr>
            <a:spLocks/>
          </p:cNvSpPr>
          <p:nvPr/>
        </p:nvSpPr>
        <p:spPr bwMode="auto">
          <a:xfrm>
            <a:off x="2547393" y="3438503"/>
            <a:ext cx="263129" cy="263128"/>
          </a:xfrm>
          <a:custGeom>
            <a:avLst/>
            <a:gdLst>
              <a:gd name="T0" fmla="*/ 2147483647 w 1987"/>
              <a:gd name="T1" fmla="*/ 2147483647 h 1987"/>
              <a:gd name="T2" fmla="*/ 2147483647 w 1987"/>
              <a:gd name="T3" fmla="*/ 2147483647 h 1987"/>
              <a:gd name="T4" fmla="*/ 2147483647 w 1987"/>
              <a:gd name="T5" fmla="*/ 2147483647 h 1987"/>
              <a:gd name="T6" fmla="*/ 2147483647 w 1987"/>
              <a:gd name="T7" fmla="*/ 2147483647 h 1987"/>
              <a:gd name="T8" fmla="*/ 2147483647 w 1987"/>
              <a:gd name="T9" fmla="*/ 2147483647 h 1987"/>
              <a:gd name="T10" fmla="*/ 2147483647 w 1987"/>
              <a:gd name="T11" fmla="*/ 2147483647 h 1987"/>
              <a:gd name="T12" fmla="*/ 2147483647 w 1987"/>
              <a:gd name="T13" fmla="*/ 2147483647 h 1987"/>
              <a:gd name="T14" fmla="*/ 2147483647 w 1987"/>
              <a:gd name="T15" fmla="*/ 2147483647 h 1987"/>
              <a:gd name="T16" fmla="*/ 2147483647 w 1987"/>
              <a:gd name="T17" fmla="*/ 2147483647 h 1987"/>
              <a:gd name="T18" fmla="*/ 2147483647 w 1987"/>
              <a:gd name="T19" fmla="*/ 2147483647 h 1987"/>
              <a:gd name="T20" fmla="*/ 2147483647 w 1987"/>
              <a:gd name="T21" fmla="*/ 2147483647 h 1987"/>
              <a:gd name="T22" fmla="*/ 2147483647 w 1987"/>
              <a:gd name="T23" fmla="*/ 2147483647 h 1987"/>
              <a:gd name="T24" fmla="*/ 2147483647 w 1987"/>
              <a:gd name="T25" fmla="*/ 2147483647 h 1987"/>
              <a:gd name="T26" fmla="*/ 2147483647 w 1987"/>
              <a:gd name="T27" fmla="*/ 2147483647 h 1987"/>
              <a:gd name="T28" fmla="*/ 2147483647 w 1987"/>
              <a:gd name="T29" fmla="*/ 2147483647 h 1987"/>
              <a:gd name="T30" fmla="*/ 2147483647 w 1987"/>
              <a:gd name="T31" fmla="*/ 2147483647 h 1987"/>
              <a:gd name="T32" fmla="*/ 2147483647 w 1987"/>
              <a:gd name="T33" fmla="*/ 2147483647 h 1987"/>
              <a:gd name="T34" fmla="*/ 2147483647 w 1987"/>
              <a:gd name="T35" fmla="*/ 2147483647 h 1987"/>
              <a:gd name="T36" fmla="*/ 2147483647 w 1987"/>
              <a:gd name="T37" fmla="*/ 2147483647 h 1987"/>
              <a:gd name="T38" fmla="*/ 2147483647 w 1987"/>
              <a:gd name="T39" fmla="*/ 2147483647 h 1987"/>
              <a:gd name="T40" fmla="*/ 2147483647 w 1987"/>
              <a:gd name="T41" fmla="*/ 2147483647 h 1987"/>
              <a:gd name="T42" fmla="*/ 2147483647 w 1987"/>
              <a:gd name="T43" fmla="*/ 2147483647 h 1987"/>
              <a:gd name="T44" fmla="*/ 2147483647 w 1987"/>
              <a:gd name="T45" fmla="*/ 2147483647 h 1987"/>
              <a:gd name="T46" fmla="*/ 2147483647 w 1987"/>
              <a:gd name="T47" fmla="*/ 2147483647 h 1987"/>
              <a:gd name="T48" fmla="*/ 2147483647 w 1987"/>
              <a:gd name="T49" fmla="*/ 2147483647 h 1987"/>
              <a:gd name="T50" fmla="*/ 2147483647 w 1987"/>
              <a:gd name="T51" fmla="*/ 2147483647 h 1987"/>
              <a:gd name="T52" fmla="*/ 2147483647 w 1987"/>
              <a:gd name="T53" fmla="*/ 2147483647 h 1987"/>
              <a:gd name="T54" fmla="*/ 2147483647 w 1987"/>
              <a:gd name="T55" fmla="*/ 2147483647 h 1987"/>
              <a:gd name="T56" fmla="*/ 2147483647 w 1987"/>
              <a:gd name="T57" fmla="*/ 2147483647 h 1987"/>
              <a:gd name="T58" fmla="*/ 2147483647 w 1987"/>
              <a:gd name="T59" fmla="*/ 2147483647 h 1987"/>
              <a:gd name="T60" fmla="*/ 2147483647 w 1987"/>
              <a:gd name="T61" fmla="*/ 2147483647 h 1987"/>
              <a:gd name="T62" fmla="*/ 2147483647 w 1987"/>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7"/>
              <a:gd name="T98" fmla="*/ 1987 w 1987"/>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7">
                <a:moveTo>
                  <a:pt x="993" y="1987"/>
                </a:moveTo>
                <a:lnTo>
                  <a:pt x="892" y="1982"/>
                </a:lnTo>
                <a:lnTo>
                  <a:pt x="793" y="1968"/>
                </a:lnTo>
                <a:lnTo>
                  <a:pt x="698" y="1943"/>
                </a:lnTo>
                <a:lnTo>
                  <a:pt x="607" y="1909"/>
                </a:lnTo>
                <a:lnTo>
                  <a:pt x="520" y="1867"/>
                </a:lnTo>
                <a:lnTo>
                  <a:pt x="438" y="1817"/>
                </a:lnTo>
                <a:lnTo>
                  <a:pt x="361" y="1760"/>
                </a:lnTo>
                <a:lnTo>
                  <a:pt x="291" y="1696"/>
                </a:lnTo>
                <a:lnTo>
                  <a:pt x="227" y="1626"/>
                </a:lnTo>
                <a:lnTo>
                  <a:pt x="170" y="1549"/>
                </a:lnTo>
                <a:lnTo>
                  <a:pt x="120" y="1467"/>
                </a:lnTo>
                <a:lnTo>
                  <a:pt x="78" y="1381"/>
                </a:lnTo>
                <a:lnTo>
                  <a:pt x="45" y="1289"/>
                </a:lnTo>
                <a:lnTo>
                  <a:pt x="19" y="1194"/>
                </a:lnTo>
                <a:lnTo>
                  <a:pt x="5" y="1095"/>
                </a:lnTo>
                <a:lnTo>
                  <a:pt x="0" y="994"/>
                </a:lnTo>
                <a:lnTo>
                  <a:pt x="5" y="893"/>
                </a:lnTo>
                <a:lnTo>
                  <a:pt x="19" y="794"/>
                </a:lnTo>
                <a:lnTo>
                  <a:pt x="45" y="699"/>
                </a:lnTo>
                <a:lnTo>
                  <a:pt x="78" y="607"/>
                </a:lnTo>
                <a:lnTo>
                  <a:pt x="120" y="520"/>
                </a:lnTo>
                <a:lnTo>
                  <a:pt x="170" y="438"/>
                </a:lnTo>
                <a:lnTo>
                  <a:pt x="227" y="362"/>
                </a:lnTo>
                <a:lnTo>
                  <a:pt x="291" y="291"/>
                </a:lnTo>
                <a:lnTo>
                  <a:pt x="361" y="227"/>
                </a:lnTo>
                <a:lnTo>
                  <a:pt x="438" y="170"/>
                </a:lnTo>
                <a:lnTo>
                  <a:pt x="520" y="120"/>
                </a:lnTo>
                <a:lnTo>
                  <a:pt x="607" y="78"/>
                </a:lnTo>
                <a:lnTo>
                  <a:pt x="698" y="45"/>
                </a:lnTo>
                <a:lnTo>
                  <a:pt x="793" y="20"/>
                </a:lnTo>
                <a:lnTo>
                  <a:pt x="892" y="5"/>
                </a:lnTo>
                <a:lnTo>
                  <a:pt x="993" y="0"/>
                </a:lnTo>
                <a:lnTo>
                  <a:pt x="1095" y="5"/>
                </a:lnTo>
                <a:lnTo>
                  <a:pt x="1194" y="20"/>
                </a:lnTo>
                <a:lnTo>
                  <a:pt x="1288" y="45"/>
                </a:lnTo>
                <a:lnTo>
                  <a:pt x="1380" y="78"/>
                </a:lnTo>
                <a:lnTo>
                  <a:pt x="1467" y="120"/>
                </a:lnTo>
                <a:lnTo>
                  <a:pt x="1549" y="170"/>
                </a:lnTo>
                <a:lnTo>
                  <a:pt x="1625" y="227"/>
                </a:lnTo>
                <a:lnTo>
                  <a:pt x="1696" y="291"/>
                </a:lnTo>
                <a:lnTo>
                  <a:pt x="1760" y="362"/>
                </a:lnTo>
                <a:lnTo>
                  <a:pt x="1817" y="438"/>
                </a:lnTo>
                <a:lnTo>
                  <a:pt x="1867" y="520"/>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49"/>
                </a:lnTo>
                <a:lnTo>
                  <a:pt x="1760" y="1626"/>
                </a:lnTo>
                <a:lnTo>
                  <a:pt x="1696" y="1696"/>
                </a:lnTo>
                <a:lnTo>
                  <a:pt x="1625" y="1760"/>
                </a:lnTo>
                <a:lnTo>
                  <a:pt x="1549" y="1817"/>
                </a:lnTo>
                <a:lnTo>
                  <a:pt x="1467" y="1867"/>
                </a:lnTo>
                <a:lnTo>
                  <a:pt x="1380" y="1909"/>
                </a:lnTo>
                <a:lnTo>
                  <a:pt x="1288" y="1943"/>
                </a:lnTo>
                <a:lnTo>
                  <a:pt x="1194" y="1968"/>
                </a:lnTo>
                <a:lnTo>
                  <a:pt x="1095" y="1982"/>
                </a:lnTo>
                <a:lnTo>
                  <a:pt x="993"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23" name="Rectangle 18">
            <a:extLst>
              <a:ext uri="{FF2B5EF4-FFF2-40B4-BE49-F238E27FC236}">
                <a16:creationId xmlns:a16="http://schemas.microsoft.com/office/drawing/2014/main" id="{1D2033DD-910B-F2CD-B19C-D3345415DE82}"/>
              </a:ext>
            </a:extLst>
          </p:cNvPr>
          <p:cNvSpPr>
            <a:spLocks noChangeArrowheads="1"/>
          </p:cNvSpPr>
          <p:nvPr/>
        </p:nvSpPr>
        <p:spPr bwMode="auto">
          <a:xfrm>
            <a:off x="2643834" y="3506368"/>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8</a:t>
            </a:r>
            <a:endParaRPr lang="en-US" altLang="zh-CN" sz="1350">
              <a:latin typeface="Tahoma" panose="020B0604030504040204" pitchFamily="34" charset="0"/>
            </a:endParaRPr>
          </a:p>
        </p:txBody>
      </p:sp>
      <p:sp>
        <p:nvSpPr>
          <p:cNvPr id="24" name="Freeform 19">
            <a:extLst>
              <a:ext uri="{FF2B5EF4-FFF2-40B4-BE49-F238E27FC236}">
                <a16:creationId xmlns:a16="http://schemas.microsoft.com/office/drawing/2014/main" id="{E29ECC8D-A77A-0BB1-D2CC-41C11FAB7CE2}"/>
              </a:ext>
            </a:extLst>
          </p:cNvPr>
          <p:cNvSpPr>
            <a:spLocks/>
          </p:cNvSpPr>
          <p:nvPr/>
        </p:nvSpPr>
        <p:spPr bwMode="auto">
          <a:xfrm>
            <a:off x="3030787" y="3964759"/>
            <a:ext cx="263129" cy="26193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0" y="1867"/>
                </a:lnTo>
                <a:lnTo>
                  <a:pt x="438" y="1817"/>
                </a:lnTo>
                <a:lnTo>
                  <a:pt x="362" y="1760"/>
                </a:lnTo>
                <a:lnTo>
                  <a:pt x="291" y="1696"/>
                </a:lnTo>
                <a:lnTo>
                  <a:pt x="227" y="1625"/>
                </a:lnTo>
                <a:lnTo>
                  <a:pt x="170" y="1549"/>
                </a:lnTo>
                <a:lnTo>
                  <a:pt x="120" y="1467"/>
                </a:lnTo>
                <a:lnTo>
                  <a:pt x="78" y="1380"/>
                </a:lnTo>
                <a:lnTo>
                  <a:pt x="45" y="1288"/>
                </a:lnTo>
                <a:lnTo>
                  <a:pt x="20" y="1194"/>
                </a:lnTo>
                <a:lnTo>
                  <a:pt x="5" y="1095"/>
                </a:lnTo>
                <a:lnTo>
                  <a:pt x="0" y="993"/>
                </a:lnTo>
                <a:lnTo>
                  <a:pt x="5" y="892"/>
                </a:lnTo>
                <a:lnTo>
                  <a:pt x="20" y="793"/>
                </a:lnTo>
                <a:lnTo>
                  <a:pt x="45" y="698"/>
                </a:lnTo>
                <a:lnTo>
                  <a:pt x="78" y="607"/>
                </a:lnTo>
                <a:lnTo>
                  <a:pt x="120" y="520"/>
                </a:lnTo>
                <a:lnTo>
                  <a:pt x="170" y="438"/>
                </a:lnTo>
                <a:lnTo>
                  <a:pt x="227" y="362"/>
                </a:lnTo>
                <a:lnTo>
                  <a:pt x="291" y="291"/>
                </a:lnTo>
                <a:lnTo>
                  <a:pt x="362" y="227"/>
                </a:lnTo>
                <a:lnTo>
                  <a:pt x="438" y="170"/>
                </a:lnTo>
                <a:lnTo>
                  <a:pt x="520"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8"/>
                </a:lnTo>
                <a:lnTo>
                  <a:pt x="1968" y="793"/>
                </a:lnTo>
                <a:lnTo>
                  <a:pt x="1982" y="892"/>
                </a:lnTo>
                <a:lnTo>
                  <a:pt x="1988" y="993"/>
                </a:lnTo>
                <a:lnTo>
                  <a:pt x="1982" y="1095"/>
                </a:lnTo>
                <a:lnTo>
                  <a:pt x="1968" y="1194"/>
                </a:lnTo>
                <a:lnTo>
                  <a:pt x="1943" y="1288"/>
                </a:lnTo>
                <a:lnTo>
                  <a:pt x="1909" y="1380"/>
                </a:lnTo>
                <a:lnTo>
                  <a:pt x="1868" y="1467"/>
                </a:lnTo>
                <a:lnTo>
                  <a:pt x="1818" y="1549"/>
                </a:lnTo>
                <a:lnTo>
                  <a:pt x="1760" y="1625"/>
                </a:lnTo>
                <a:lnTo>
                  <a:pt x="1697" y="1696"/>
                </a:lnTo>
                <a:lnTo>
                  <a:pt x="1626" y="1760"/>
                </a:lnTo>
                <a:lnTo>
                  <a:pt x="1550" y="1817"/>
                </a:lnTo>
                <a:lnTo>
                  <a:pt x="1467"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25" name="Rectangle 20">
            <a:extLst>
              <a:ext uri="{FF2B5EF4-FFF2-40B4-BE49-F238E27FC236}">
                <a16:creationId xmlns:a16="http://schemas.microsoft.com/office/drawing/2014/main" id="{6DAB9334-97FC-30F2-AA44-4A88909BCCFA}"/>
              </a:ext>
            </a:extLst>
          </p:cNvPr>
          <p:cNvSpPr>
            <a:spLocks noChangeArrowheads="1"/>
          </p:cNvSpPr>
          <p:nvPr/>
        </p:nvSpPr>
        <p:spPr bwMode="auto">
          <a:xfrm>
            <a:off x="3126037" y="4032624"/>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5</a:t>
            </a:r>
            <a:endParaRPr lang="en-US" altLang="zh-CN" sz="1350">
              <a:latin typeface="Tahoma" panose="020B0604030504040204" pitchFamily="34" charset="0"/>
            </a:endParaRPr>
          </a:p>
        </p:txBody>
      </p:sp>
      <p:sp>
        <p:nvSpPr>
          <p:cNvPr id="26" name="Freeform 21">
            <a:extLst>
              <a:ext uri="{FF2B5EF4-FFF2-40B4-BE49-F238E27FC236}">
                <a16:creationId xmlns:a16="http://schemas.microsoft.com/office/drawing/2014/main" id="{04303761-4859-C9FD-6465-6FBB873340ED}"/>
              </a:ext>
            </a:extLst>
          </p:cNvPr>
          <p:cNvSpPr>
            <a:spLocks/>
          </p:cNvSpPr>
          <p:nvPr/>
        </p:nvSpPr>
        <p:spPr bwMode="auto">
          <a:xfrm>
            <a:off x="3403453" y="3480174"/>
            <a:ext cx="261938" cy="263129"/>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1" y="1867"/>
                </a:lnTo>
                <a:lnTo>
                  <a:pt x="438" y="1817"/>
                </a:lnTo>
                <a:lnTo>
                  <a:pt x="362" y="1760"/>
                </a:lnTo>
                <a:lnTo>
                  <a:pt x="291" y="1696"/>
                </a:lnTo>
                <a:lnTo>
                  <a:pt x="228" y="1625"/>
                </a:lnTo>
                <a:lnTo>
                  <a:pt x="170" y="1549"/>
                </a:lnTo>
                <a:lnTo>
                  <a:pt x="120" y="1467"/>
                </a:lnTo>
                <a:lnTo>
                  <a:pt x="79" y="1380"/>
                </a:lnTo>
                <a:lnTo>
                  <a:pt x="45" y="1289"/>
                </a:lnTo>
                <a:lnTo>
                  <a:pt x="20" y="1194"/>
                </a:lnTo>
                <a:lnTo>
                  <a:pt x="6" y="1095"/>
                </a:lnTo>
                <a:lnTo>
                  <a:pt x="0" y="994"/>
                </a:lnTo>
                <a:lnTo>
                  <a:pt x="6" y="892"/>
                </a:lnTo>
                <a:lnTo>
                  <a:pt x="20" y="793"/>
                </a:lnTo>
                <a:lnTo>
                  <a:pt x="45" y="698"/>
                </a:lnTo>
                <a:lnTo>
                  <a:pt x="79"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7"/>
                </a:lnTo>
                <a:lnTo>
                  <a:pt x="1697" y="291"/>
                </a:lnTo>
                <a:lnTo>
                  <a:pt x="1761" y="362"/>
                </a:lnTo>
                <a:lnTo>
                  <a:pt x="1818" y="438"/>
                </a:lnTo>
                <a:lnTo>
                  <a:pt x="1868" y="520"/>
                </a:lnTo>
                <a:lnTo>
                  <a:pt x="1910" y="607"/>
                </a:lnTo>
                <a:lnTo>
                  <a:pt x="1943" y="698"/>
                </a:lnTo>
                <a:lnTo>
                  <a:pt x="1968" y="793"/>
                </a:lnTo>
                <a:lnTo>
                  <a:pt x="1983" y="892"/>
                </a:lnTo>
                <a:lnTo>
                  <a:pt x="1988" y="994"/>
                </a:lnTo>
                <a:lnTo>
                  <a:pt x="1983" y="1095"/>
                </a:lnTo>
                <a:lnTo>
                  <a:pt x="1968" y="1194"/>
                </a:lnTo>
                <a:lnTo>
                  <a:pt x="1943" y="1289"/>
                </a:lnTo>
                <a:lnTo>
                  <a:pt x="1910" y="1380"/>
                </a:lnTo>
                <a:lnTo>
                  <a:pt x="1868" y="1467"/>
                </a:lnTo>
                <a:lnTo>
                  <a:pt x="1818" y="1549"/>
                </a:lnTo>
                <a:lnTo>
                  <a:pt x="1761" y="1625"/>
                </a:lnTo>
                <a:lnTo>
                  <a:pt x="1697" y="1696"/>
                </a:lnTo>
                <a:lnTo>
                  <a:pt x="1626" y="1760"/>
                </a:lnTo>
                <a:lnTo>
                  <a:pt x="1550" y="1817"/>
                </a:lnTo>
                <a:lnTo>
                  <a:pt x="1468"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27" name="Rectangle 22">
            <a:extLst>
              <a:ext uri="{FF2B5EF4-FFF2-40B4-BE49-F238E27FC236}">
                <a16:creationId xmlns:a16="http://schemas.microsoft.com/office/drawing/2014/main" id="{22590552-8888-E281-4320-1000BD9452EE}"/>
              </a:ext>
            </a:extLst>
          </p:cNvPr>
          <p:cNvSpPr>
            <a:spLocks noChangeArrowheads="1"/>
          </p:cNvSpPr>
          <p:nvPr/>
        </p:nvSpPr>
        <p:spPr bwMode="auto">
          <a:xfrm>
            <a:off x="3497512" y="3546849"/>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9</a:t>
            </a:r>
            <a:endParaRPr lang="en-US" altLang="zh-CN" sz="1350">
              <a:latin typeface="Tahoma" panose="020B0604030504040204" pitchFamily="34" charset="0"/>
            </a:endParaRPr>
          </a:p>
        </p:txBody>
      </p:sp>
      <p:sp>
        <p:nvSpPr>
          <p:cNvPr id="28" name="Freeform 23">
            <a:extLst>
              <a:ext uri="{FF2B5EF4-FFF2-40B4-BE49-F238E27FC236}">
                <a16:creationId xmlns:a16="http://schemas.microsoft.com/office/drawing/2014/main" id="{39D091D2-56F2-7746-424F-53CF6C914BEF}"/>
              </a:ext>
            </a:extLst>
          </p:cNvPr>
          <p:cNvSpPr>
            <a:spLocks/>
          </p:cNvSpPr>
          <p:nvPr/>
        </p:nvSpPr>
        <p:spPr bwMode="auto">
          <a:xfrm>
            <a:off x="1163887" y="2765799"/>
            <a:ext cx="261938" cy="263129"/>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0" y="1867"/>
                </a:lnTo>
                <a:lnTo>
                  <a:pt x="438" y="1817"/>
                </a:lnTo>
                <a:lnTo>
                  <a:pt x="362" y="1760"/>
                </a:lnTo>
                <a:lnTo>
                  <a:pt x="291" y="1696"/>
                </a:lnTo>
                <a:lnTo>
                  <a:pt x="227" y="1625"/>
                </a:lnTo>
                <a:lnTo>
                  <a:pt x="170" y="1549"/>
                </a:lnTo>
                <a:lnTo>
                  <a:pt x="120" y="1467"/>
                </a:lnTo>
                <a:lnTo>
                  <a:pt x="78" y="1380"/>
                </a:lnTo>
                <a:lnTo>
                  <a:pt x="45" y="1288"/>
                </a:lnTo>
                <a:lnTo>
                  <a:pt x="20" y="1194"/>
                </a:lnTo>
                <a:lnTo>
                  <a:pt x="5" y="1095"/>
                </a:lnTo>
                <a:lnTo>
                  <a:pt x="0" y="993"/>
                </a:lnTo>
                <a:lnTo>
                  <a:pt x="5" y="892"/>
                </a:lnTo>
                <a:lnTo>
                  <a:pt x="20" y="793"/>
                </a:lnTo>
                <a:lnTo>
                  <a:pt x="45" y="698"/>
                </a:lnTo>
                <a:lnTo>
                  <a:pt x="78" y="607"/>
                </a:lnTo>
                <a:lnTo>
                  <a:pt x="120" y="520"/>
                </a:lnTo>
                <a:lnTo>
                  <a:pt x="170" y="438"/>
                </a:lnTo>
                <a:lnTo>
                  <a:pt x="227" y="362"/>
                </a:lnTo>
                <a:lnTo>
                  <a:pt x="291" y="291"/>
                </a:lnTo>
                <a:lnTo>
                  <a:pt x="362" y="227"/>
                </a:lnTo>
                <a:lnTo>
                  <a:pt x="438" y="170"/>
                </a:lnTo>
                <a:lnTo>
                  <a:pt x="520"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8"/>
                </a:lnTo>
                <a:lnTo>
                  <a:pt x="1968" y="793"/>
                </a:lnTo>
                <a:lnTo>
                  <a:pt x="1982" y="892"/>
                </a:lnTo>
                <a:lnTo>
                  <a:pt x="1988" y="993"/>
                </a:lnTo>
                <a:lnTo>
                  <a:pt x="1982" y="1095"/>
                </a:lnTo>
                <a:lnTo>
                  <a:pt x="1968" y="1194"/>
                </a:lnTo>
                <a:lnTo>
                  <a:pt x="1943" y="1288"/>
                </a:lnTo>
                <a:lnTo>
                  <a:pt x="1909" y="1380"/>
                </a:lnTo>
                <a:lnTo>
                  <a:pt x="1868" y="1467"/>
                </a:lnTo>
                <a:lnTo>
                  <a:pt x="1818" y="1549"/>
                </a:lnTo>
                <a:lnTo>
                  <a:pt x="1760" y="1625"/>
                </a:lnTo>
                <a:lnTo>
                  <a:pt x="1697" y="1696"/>
                </a:lnTo>
                <a:lnTo>
                  <a:pt x="1626" y="1760"/>
                </a:lnTo>
                <a:lnTo>
                  <a:pt x="1550" y="1817"/>
                </a:lnTo>
                <a:lnTo>
                  <a:pt x="1467"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29" name="Rectangle 24">
            <a:extLst>
              <a:ext uri="{FF2B5EF4-FFF2-40B4-BE49-F238E27FC236}">
                <a16:creationId xmlns:a16="http://schemas.microsoft.com/office/drawing/2014/main" id="{CADC8834-662A-AD08-D25A-84F3F893026D}"/>
              </a:ext>
            </a:extLst>
          </p:cNvPr>
          <p:cNvSpPr>
            <a:spLocks noChangeArrowheads="1"/>
          </p:cNvSpPr>
          <p:nvPr/>
        </p:nvSpPr>
        <p:spPr bwMode="auto">
          <a:xfrm>
            <a:off x="1223418" y="2831284"/>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13</a:t>
            </a:r>
            <a:endParaRPr lang="en-US" altLang="zh-CN" sz="1350">
              <a:latin typeface="Tahoma" panose="020B0604030504040204" pitchFamily="34" charset="0"/>
            </a:endParaRPr>
          </a:p>
        </p:txBody>
      </p:sp>
      <p:sp>
        <p:nvSpPr>
          <p:cNvPr id="30" name="Freeform 25">
            <a:extLst>
              <a:ext uri="{FF2B5EF4-FFF2-40B4-BE49-F238E27FC236}">
                <a16:creationId xmlns:a16="http://schemas.microsoft.com/office/drawing/2014/main" id="{19C3C937-7E70-A539-D01D-C18BD98D6A88}"/>
              </a:ext>
            </a:extLst>
          </p:cNvPr>
          <p:cNvSpPr>
            <a:spLocks/>
          </p:cNvSpPr>
          <p:nvPr/>
        </p:nvSpPr>
        <p:spPr bwMode="auto">
          <a:xfrm>
            <a:off x="2214018" y="2765799"/>
            <a:ext cx="263129" cy="263129"/>
          </a:xfrm>
          <a:custGeom>
            <a:avLst/>
            <a:gdLst>
              <a:gd name="T0" fmla="*/ 2147483647 w 1987"/>
              <a:gd name="T1" fmla="*/ 2147483647 h 1987"/>
              <a:gd name="T2" fmla="*/ 2147483647 w 1987"/>
              <a:gd name="T3" fmla="*/ 2147483647 h 1987"/>
              <a:gd name="T4" fmla="*/ 2147483647 w 1987"/>
              <a:gd name="T5" fmla="*/ 2147483647 h 1987"/>
              <a:gd name="T6" fmla="*/ 2147483647 w 1987"/>
              <a:gd name="T7" fmla="*/ 2147483647 h 1987"/>
              <a:gd name="T8" fmla="*/ 2147483647 w 1987"/>
              <a:gd name="T9" fmla="*/ 2147483647 h 1987"/>
              <a:gd name="T10" fmla="*/ 2147483647 w 1987"/>
              <a:gd name="T11" fmla="*/ 2147483647 h 1987"/>
              <a:gd name="T12" fmla="*/ 2147483647 w 1987"/>
              <a:gd name="T13" fmla="*/ 2147483647 h 1987"/>
              <a:gd name="T14" fmla="*/ 2147483647 w 1987"/>
              <a:gd name="T15" fmla="*/ 2147483647 h 1987"/>
              <a:gd name="T16" fmla="*/ 2147483647 w 1987"/>
              <a:gd name="T17" fmla="*/ 2147483647 h 1987"/>
              <a:gd name="T18" fmla="*/ 2147483647 w 1987"/>
              <a:gd name="T19" fmla="*/ 2147483647 h 1987"/>
              <a:gd name="T20" fmla="*/ 2147483647 w 1987"/>
              <a:gd name="T21" fmla="*/ 2147483647 h 1987"/>
              <a:gd name="T22" fmla="*/ 2147483647 w 1987"/>
              <a:gd name="T23" fmla="*/ 2147483647 h 1987"/>
              <a:gd name="T24" fmla="*/ 2147483647 w 1987"/>
              <a:gd name="T25" fmla="*/ 2147483647 h 1987"/>
              <a:gd name="T26" fmla="*/ 2147483647 w 1987"/>
              <a:gd name="T27" fmla="*/ 2147483647 h 1987"/>
              <a:gd name="T28" fmla="*/ 2147483647 w 1987"/>
              <a:gd name="T29" fmla="*/ 2147483647 h 1987"/>
              <a:gd name="T30" fmla="*/ 2147483647 w 1987"/>
              <a:gd name="T31" fmla="*/ 2147483647 h 1987"/>
              <a:gd name="T32" fmla="*/ 2147483647 w 1987"/>
              <a:gd name="T33" fmla="*/ 2147483647 h 1987"/>
              <a:gd name="T34" fmla="*/ 2147483647 w 1987"/>
              <a:gd name="T35" fmla="*/ 2147483647 h 1987"/>
              <a:gd name="T36" fmla="*/ 2147483647 w 1987"/>
              <a:gd name="T37" fmla="*/ 2147483647 h 1987"/>
              <a:gd name="T38" fmla="*/ 2147483647 w 1987"/>
              <a:gd name="T39" fmla="*/ 2147483647 h 1987"/>
              <a:gd name="T40" fmla="*/ 2147483647 w 1987"/>
              <a:gd name="T41" fmla="*/ 2147483647 h 1987"/>
              <a:gd name="T42" fmla="*/ 2147483647 w 1987"/>
              <a:gd name="T43" fmla="*/ 2147483647 h 1987"/>
              <a:gd name="T44" fmla="*/ 2147483647 w 1987"/>
              <a:gd name="T45" fmla="*/ 2147483647 h 1987"/>
              <a:gd name="T46" fmla="*/ 2147483647 w 1987"/>
              <a:gd name="T47" fmla="*/ 2147483647 h 1987"/>
              <a:gd name="T48" fmla="*/ 2147483647 w 1987"/>
              <a:gd name="T49" fmla="*/ 2147483647 h 1987"/>
              <a:gd name="T50" fmla="*/ 2147483647 w 1987"/>
              <a:gd name="T51" fmla="*/ 2147483647 h 1987"/>
              <a:gd name="T52" fmla="*/ 2147483647 w 1987"/>
              <a:gd name="T53" fmla="*/ 2147483647 h 1987"/>
              <a:gd name="T54" fmla="*/ 2147483647 w 1987"/>
              <a:gd name="T55" fmla="*/ 2147483647 h 1987"/>
              <a:gd name="T56" fmla="*/ 2147483647 w 1987"/>
              <a:gd name="T57" fmla="*/ 2147483647 h 1987"/>
              <a:gd name="T58" fmla="*/ 2147483647 w 1987"/>
              <a:gd name="T59" fmla="*/ 2147483647 h 1987"/>
              <a:gd name="T60" fmla="*/ 2147483647 w 1987"/>
              <a:gd name="T61" fmla="*/ 2147483647 h 1987"/>
              <a:gd name="T62" fmla="*/ 2147483647 w 1987"/>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7"/>
              <a:gd name="T98" fmla="*/ 1987 w 1987"/>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7">
                <a:moveTo>
                  <a:pt x="993" y="1987"/>
                </a:moveTo>
                <a:lnTo>
                  <a:pt x="892" y="1982"/>
                </a:lnTo>
                <a:lnTo>
                  <a:pt x="793" y="1967"/>
                </a:lnTo>
                <a:lnTo>
                  <a:pt x="698" y="1942"/>
                </a:lnTo>
                <a:lnTo>
                  <a:pt x="606" y="1909"/>
                </a:lnTo>
                <a:lnTo>
                  <a:pt x="520" y="1867"/>
                </a:lnTo>
                <a:lnTo>
                  <a:pt x="437" y="1817"/>
                </a:lnTo>
                <a:lnTo>
                  <a:pt x="361" y="1760"/>
                </a:lnTo>
                <a:lnTo>
                  <a:pt x="290" y="1696"/>
                </a:lnTo>
                <a:lnTo>
                  <a:pt x="227" y="1625"/>
                </a:lnTo>
                <a:lnTo>
                  <a:pt x="170" y="1549"/>
                </a:lnTo>
                <a:lnTo>
                  <a:pt x="119" y="1467"/>
                </a:lnTo>
                <a:lnTo>
                  <a:pt x="78" y="1380"/>
                </a:lnTo>
                <a:lnTo>
                  <a:pt x="44" y="1288"/>
                </a:lnTo>
                <a:lnTo>
                  <a:pt x="19" y="1194"/>
                </a:lnTo>
                <a:lnTo>
                  <a:pt x="5" y="1095"/>
                </a:lnTo>
                <a:lnTo>
                  <a:pt x="0" y="993"/>
                </a:lnTo>
                <a:lnTo>
                  <a:pt x="5" y="892"/>
                </a:lnTo>
                <a:lnTo>
                  <a:pt x="19" y="793"/>
                </a:lnTo>
                <a:lnTo>
                  <a:pt x="44" y="698"/>
                </a:lnTo>
                <a:lnTo>
                  <a:pt x="78" y="607"/>
                </a:lnTo>
                <a:lnTo>
                  <a:pt x="119" y="520"/>
                </a:lnTo>
                <a:lnTo>
                  <a:pt x="170" y="438"/>
                </a:lnTo>
                <a:lnTo>
                  <a:pt x="227" y="362"/>
                </a:lnTo>
                <a:lnTo>
                  <a:pt x="290" y="291"/>
                </a:lnTo>
                <a:lnTo>
                  <a:pt x="361" y="227"/>
                </a:lnTo>
                <a:lnTo>
                  <a:pt x="437" y="170"/>
                </a:lnTo>
                <a:lnTo>
                  <a:pt x="520" y="120"/>
                </a:lnTo>
                <a:lnTo>
                  <a:pt x="606" y="78"/>
                </a:lnTo>
                <a:lnTo>
                  <a:pt x="698" y="45"/>
                </a:lnTo>
                <a:lnTo>
                  <a:pt x="793" y="20"/>
                </a:lnTo>
                <a:lnTo>
                  <a:pt x="892" y="5"/>
                </a:lnTo>
                <a:lnTo>
                  <a:pt x="993" y="0"/>
                </a:lnTo>
                <a:lnTo>
                  <a:pt x="1094" y="5"/>
                </a:lnTo>
                <a:lnTo>
                  <a:pt x="1193" y="20"/>
                </a:lnTo>
                <a:lnTo>
                  <a:pt x="1288" y="45"/>
                </a:lnTo>
                <a:lnTo>
                  <a:pt x="1380" y="78"/>
                </a:lnTo>
                <a:lnTo>
                  <a:pt x="1467" y="120"/>
                </a:lnTo>
                <a:lnTo>
                  <a:pt x="1549" y="170"/>
                </a:lnTo>
                <a:lnTo>
                  <a:pt x="1625" y="227"/>
                </a:lnTo>
                <a:lnTo>
                  <a:pt x="1696" y="291"/>
                </a:lnTo>
                <a:lnTo>
                  <a:pt x="1760" y="362"/>
                </a:lnTo>
                <a:lnTo>
                  <a:pt x="1817" y="438"/>
                </a:lnTo>
                <a:lnTo>
                  <a:pt x="1867" y="520"/>
                </a:lnTo>
                <a:lnTo>
                  <a:pt x="1909" y="607"/>
                </a:lnTo>
                <a:lnTo>
                  <a:pt x="1942" y="698"/>
                </a:lnTo>
                <a:lnTo>
                  <a:pt x="1967" y="793"/>
                </a:lnTo>
                <a:lnTo>
                  <a:pt x="1982" y="892"/>
                </a:lnTo>
                <a:lnTo>
                  <a:pt x="1987" y="993"/>
                </a:lnTo>
                <a:lnTo>
                  <a:pt x="1982" y="1095"/>
                </a:lnTo>
                <a:lnTo>
                  <a:pt x="1967" y="1194"/>
                </a:lnTo>
                <a:lnTo>
                  <a:pt x="1942" y="1288"/>
                </a:lnTo>
                <a:lnTo>
                  <a:pt x="1909" y="1380"/>
                </a:lnTo>
                <a:lnTo>
                  <a:pt x="1867" y="1467"/>
                </a:lnTo>
                <a:lnTo>
                  <a:pt x="1817" y="1549"/>
                </a:lnTo>
                <a:lnTo>
                  <a:pt x="1760" y="1625"/>
                </a:lnTo>
                <a:lnTo>
                  <a:pt x="1696" y="1696"/>
                </a:lnTo>
                <a:lnTo>
                  <a:pt x="1625" y="1760"/>
                </a:lnTo>
                <a:lnTo>
                  <a:pt x="1549" y="1817"/>
                </a:lnTo>
                <a:lnTo>
                  <a:pt x="1467" y="1867"/>
                </a:lnTo>
                <a:lnTo>
                  <a:pt x="1380" y="1909"/>
                </a:lnTo>
                <a:lnTo>
                  <a:pt x="1288" y="1942"/>
                </a:lnTo>
                <a:lnTo>
                  <a:pt x="1193" y="1967"/>
                </a:lnTo>
                <a:lnTo>
                  <a:pt x="1094" y="1982"/>
                </a:lnTo>
                <a:lnTo>
                  <a:pt x="993"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1" name="Rectangle 26">
            <a:extLst>
              <a:ext uri="{FF2B5EF4-FFF2-40B4-BE49-F238E27FC236}">
                <a16:creationId xmlns:a16="http://schemas.microsoft.com/office/drawing/2014/main" id="{D14646F7-BD54-7EA1-3867-E93CC8B449F7}"/>
              </a:ext>
            </a:extLst>
          </p:cNvPr>
          <p:cNvSpPr>
            <a:spLocks noChangeArrowheads="1"/>
          </p:cNvSpPr>
          <p:nvPr/>
        </p:nvSpPr>
        <p:spPr bwMode="auto">
          <a:xfrm>
            <a:off x="2274741" y="2831284"/>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10</a:t>
            </a:r>
            <a:endParaRPr lang="en-US" altLang="zh-CN" sz="1350">
              <a:latin typeface="Tahoma" panose="020B0604030504040204" pitchFamily="34" charset="0"/>
            </a:endParaRPr>
          </a:p>
        </p:txBody>
      </p:sp>
      <p:sp>
        <p:nvSpPr>
          <p:cNvPr id="32" name="Freeform 27">
            <a:extLst>
              <a:ext uri="{FF2B5EF4-FFF2-40B4-BE49-F238E27FC236}">
                <a16:creationId xmlns:a16="http://schemas.microsoft.com/office/drawing/2014/main" id="{60A83889-E883-65B1-B1EB-A268F11743C8}"/>
              </a:ext>
            </a:extLst>
          </p:cNvPr>
          <p:cNvSpPr>
            <a:spLocks/>
          </p:cNvSpPr>
          <p:nvPr/>
        </p:nvSpPr>
        <p:spPr bwMode="auto">
          <a:xfrm>
            <a:off x="2915297" y="2434805"/>
            <a:ext cx="263128" cy="263129"/>
          </a:xfrm>
          <a:custGeom>
            <a:avLst/>
            <a:gdLst>
              <a:gd name="T0" fmla="*/ 2147483647 w 1988"/>
              <a:gd name="T1" fmla="*/ 2147483647 h 1988"/>
              <a:gd name="T2" fmla="*/ 2147483647 w 1988"/>
              <a:gd name="T3" fmla="*/ 2147483647 h 1988"/>
              <a:gd name="T4" fmla="*/ 2147483647 w 1988"/>
              <a:gd name="T5" fmla="*/ 2147483647 h 1988"/>
              <a:gd name="T6" fmla="*/ 2147483647 w 1988"/>
              <a:gd name="T7" fmla="*/ 2147483647 h 1988"/>
              <a:gd name="T8" fmla="*/ 2147483647 w 1988"/>
              <a:gd name="T9" fmla="*/ 2147483647 h 1988"/>
              <a:gd name="T10" fmla="*/ 2147483647 w 1988"/>
              <a:gd name="T11" fmla="*/ 2147483647 h 1988"/>
              <a:gd name="T12" fmla="*/ 2147483647 w 1988"/>
              <a:gd name="T13" fmla="*/ 2147483647 h 1988"/>
              <a:gd name="T14" fmla="*/ 2147483647 w 1988"/>
              <a:gd name="T15" fmla="*/ 2147483647 h 1988"/>
              <a:gd name="T16" fmla="*/ 2147483647 w 1988"/>
              <a:gd name="T17" fmla="*/ 2147483647 h 1988"/>
              <a:gd name="T18" fmla="*/ 2147483647 w 1988"/>
              <a:gd name="T19" fmla="*/ 2147483647 h 1988"/>
              <a:gd name="T20" fmla="*/ 2147483647 w 1988"/>
              <a:gd name="T21" fmla="*/ 2147483647 h 1988"/>
              <a:gd name="T22" fmla="*/ 2147483647 w 1988"/>
              <a:gd name="T23" fmla="*/ 2147483647 h 1988"/>
              <a:gd name="T24" fmla="*/ 2147483647 w 1988"/>
              <a:gd name="T25" fmla="*/ 2147483647 h 1988"/>
              <a:gd name="T26" fmla="*/ 2147483647 w 1988"/>
              <a:gd name="T27" fmla="*/ 2147483647 h 1988"/>
              <a:gd name="T28" fmla="*/ 2147483647 w 1988"/>
              <a:gd name="T29" fmla="*/ 2147483647 h 1988"/>
              <a:gd name="T30" fmla="*/ 2147483647 w 1988"/>
              <a:gd name="T31" fmla="*/ 2147483647 h 1988"/>
              <a:gd name="T32" fmla="*/ 2147483647 w 1988"/>
              <a:gd name="T33" fmla="*/ 2147483647 h 1988"/>
              <a:gd name="T34" fmla="*/ 2147483647 w 1988"/>
              <a:gd name="T35" fmla="*/ 2147483647 h 1988"/>
              <a:gd name="T36" fmla="*/ 2147483647 w 1988"/>
              <a:gd name="T37" fmla="*/ 2147483647 h 1988"/>
              <a:gd name="T38" fmla="*/ 2147483647 w 1988"/>
              <a:gd name="T39" fmla="*/ 2147483647 h 1988"/>
              <a:gd name="T40" fmla="*/ 2147483647 w 1988"/>
              <a:gd name="T41" fmla="*/ 2147483647 h 1988"/>
              <a:gd name="T42" fmla="*/ 2147483647 w 1988"/>
              <a:gd name="T43" fmla="*/ 2147483647 h 1988"/>
              <a:gd name="T44" fmla="*/ 2147483647 w 1988"/>
              <a:gd name="T45" fmla="*/ 2147483647 h 1988"/>
              <a:gd name="T46" fmla="*/ 2147483647 w 1988"/>
              <a:gd name="T47" fmla="*/ 2147483647 h 1988"/>
              <a:gd name="T48" fmla="*/ 2147483647 w 1988"/>
              <a:gd name="T49" fmla="*/ 2147483647 h 1988"/>
              <a:gd name="T50" fmla="*/ 2147483647 w 1988"/>
              <a:gd name="T51" fmla="*/ 2147483647 h 1988"/>
              <a:gd name="T52" fmla="*/ 2147483647 w 1988"/>
              <a:gd name="T53" fmla="*/ 2147483647 h 1988"/>
              <a:gd name="T54" fmla="*/ 2147483647 w 1988"/>
              <a:gd name="T55" fmla="*/ 2147483647 h 1988"/>
              <a:gd name="T56" fmla="*/ 2147483647 w 1988"/>
              <a:gd name="T57" fmla="*/ 2147483647 h 1988"/>
              <a:gd name="T58" fmla="*/ 2147483647 w 1988"/>
              <a:gd name="T59" fmla="*/ 2147483647 h 1988"/>
              <a:gd name="T60" fmla="*/ 2147483647 w 1988"/>
              <a:gd name="T61" fmla="*/ 2147483647 h 1988"/>
              <a:gd name="T62" fmla="*/ 2147483647 w 1988"/>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8"/>
              <a:gd name="T98" fmla="*/ 1988 w 1988"/>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8">
                <a:moveTo>
                  <a:pt x="994" y="1988"/>
                </a:moveTo>
                <a:lnTo>
                  <a:pt x="893" y="1982"/>
                </a:lnTo>
                <a:lnTo>
                  <a:pt x="794" y="1968"/>
                </a:lnTo>
                <a:lnTo>
                  <a:pt x="699" y="1943"/>
                </a:lnTo>
                <a:lnTo>
                  <a:pt x="607" y="1909"/>
                </a:lnTo>
                <a:lnTo>
                  <a:pt x="521" y="1868"/>
                </a:lnTo>
                <a:lnTo>
                  <a:pt x="438" y="1818"/>
                </a:lnTo>
                <a:lnTo>
                  <a:pt x="362" y="1760"/>
                </a:lnTo>
                <a:lnTo>
                  <a:pt x="291" y="1697"/>
                </a:lnTo>
                <a:lnTo>
                  <a:pt x="228" y="1626"/>
                </a:lnTo>
                <a:lnTo>
                  <a:pt x="170" y="1550"/>
                </a:lnTo>
                <a:lnTo>
                  <a:pt x="120" y="1467"/>
                </a:lnTo>
                <a:lnTo>
                  <a:pt x="79" y="1381"/>
                </a:lnTo>
                <a:lnTo>
                  <a:pt x="45" y="1289"/>
                </a:lnTo>
                <a:lnTo>
                  <a:pt x="20" y="1194"/>
                </a:lnTo>
                <a:lnTo>
                  <a:pt x="6" y="1095"/>
                </a:lnTo>
                <a:lnTo>
                  <a:pt x="0" y="994"/>
                </a:lnTo>
                <a:lnTo>
                  <a:pt x="6" y="893"/>
                </a:lnTo>
                <a:lnTo>
                  <a:pt x="20" y="794"/>
                </a:lnTo>
                <a:lnTo>
                  <a:pt x="45" y="699"/>
                </a:lnTo>
                <a:lnTo>
                  <a:pt x="79" y="607"/>
                </a:lnTo>
                <a:lnTo>
                  <a:pt x="120" y="521"/>
                </a:lnTo>
                <a:lnTo>
                  <a:pt x="170" y="438"/>
                </a:lnTo>
                <a:lnTo>
                  <a:pt x="228" y="362"/>
                </a:lnTo>
                <a:lnTo>
                  <a:pt x="291" y="291"/>
                </a:lnTo>
                <a:lnTo>
                  <a:pt x="362" y="228"/>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8"/>
                </a:lnTo>
                <a:lnTo>
                  <a:pt x="1697" y="291"/>
                </a:lnTo>
                <a:lnTo>
                  <a:pt x="1761" y="362"/>
                </a:lnTo>
                <a:lnTo>
                  <a:pt x="1818" y="438"/>
                </a:lnTo>
                <a:lnTo>
                  <a:pt x="1868" y="521"/>
                </a:lnTo>
                <a:lnTo>
                  <a:pt x="1910" y="607"/>
                </a:lnTo>
                <a:lnTo>
                  <a:pt x="1943" y="699"/>
                </a:lnTo>
                <a:lnTo>
                  <a:pt x="1968" y="794"/>
                </a:lnTo>
                <a:lnTo>
                  <a:pt x="1983" y="893"/>
                </a:lnTo>
                <a:lnTo>
                  <a:pt x="1988" y="994"/>
                </a:lnTo>
                <a:lnTo>
                  <a:pt x="1983" y="1095"/>
                </a:lnTo>
                <a:lnTo>
                  <a:pt x="1968" y="1194"/>
                </a:lnTo>
                <a:lnTo>
                  <a:pt x="1943" y="1289"/>
                </a:lnTo>
                <a:lnTo>
                  <a:pt x="1910" y="1381"/>
                </a:lnTo>
                <a:lnTo>
                  <a:pt x="1868" y="1467"/>
                </a:lnTo>
                <a:lnTo>
                  <a:pt x="1818" y="1550"/>
                </a:lnTo>
                <a:lnTo>
                  <a:pt x="1761" y="1626"/>
                </a:lnTo>
                <a:lnTo>
                  <a:pt x="1697" y="1697"/>
                </a:lnTo>
                <a:lnTo>
                  <a:pt x="1626" y="1760"/>
                </a:lnTo>
                <a:lnTo>
                  <a:pt x="1550" y="1818"/>
                </a:lnTo>
                <a:lnTo>
                  <a:pt x="1468" y="1868"/>
                </a:lnTo>
                <a:lnTo>
                  <a:pt x="1381"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3" name="Rectangle 28">
            <a:extLst>
              <a:ext uri="{FF2B5EF4-FFF2-40B4-BE49-F238E27FC236}">
                <a16:creationId xmlns:a16="http://schemas.microsoft.com/office/drawing/2014/main" id="{5C86BD84-47F9-0C51-AF0B-E82ACA3528C5}"/>
              </a:ext>
            </a:extLst>
          </p:cNvPr>
          <p:cNvSpPr>
            <a:spLocks noChangeArrowheads="1"/>
          </p:cNvSpPr>
          <p:nvPr/>
        </p:nvSpPr>
        <p:spPr bwMode="auto">
          <a:xfrm>
            <a:off x="2976018" y="2499099"/>
            <a:ext cx="137858"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11</a:t>
            </a:r>
            <a:endParaRPr lang="en-US" altLang="zh-CN" sz="1350">
              <a:latin typeface="Tahoma" panose="020B0604030504040204" pitchFamily="34" charset="0"/>
            </a:endParaRPr>
          </a:p>
        </p:txBody>
      </p:sp>
      <p:sp>
        <p:nvSpPr>
          <p:cNvPr id="34" name="Freeform 29">
            <a:extLst>
              <a:ext uri="{FF2B5EF4-FFF2-40B4-BE49-F238E27FC236}">
                <a16:creationId xmlns:a16="http://schemas.microsoft.com/office/drawing/2014/main" id="{64296ECB-A840-48FE-F564-6C957F2FA0DF}"/>
              </a:ext>
            </a:extLst>
          </p:cNvPr>
          <p:cNvSpPr>
            <a:spLocks/>
          </p:cNvSpPr>
          <p:nvPr/>
        </p:nvSpPr>
        <p:spPr bwMode="auto">
          <a:xfrm>
            <a:off x="3440362" y="2778897"/>
            <a:ext cx="263129" cy="26312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8"/>
                </a:lnTo>
                <a:lnTo>
                  <a:pt x="699" y="1943"/>
                </a:lnTo>
                <a:lnTo>
                  <a:pt x="607" y="1909"/>
                </a:lnTo>
                <a:lnTo>
                  <a:pt x="521" y="1867"/>
                </a:lnTo>
                <a:lnTo>
                  <a:pt x="438" y="1817"/>
                </a:lnTo>
                <a:lnTo>
                  <a:pt x="362" y="1760"/>
                </a:lnTo>
                <a:lnTo>
                  <a:pt x="291" y="1696"/>
                </a:lnTo>
                <a:lnTo>
                  <a:pt x="228" y="1626"/>
                </a:lnTo>
                <a:lnTo>
                  <a:pt x="170" y="1549"/>
                </a:lnTo>
                <a:lnTo>
                  <a:pt x="120" y="1467"/>
                </a:lnTo>
                <a:lnTo>
                  <a:pt x="78" y="1380"/>
                </a:lnTo>
                <a:lnTo>
                  <a:pt x="45" y="1289"/>
                </a:lnTo>
                <a:lnTo>
                  <a:pt x="20" y="1194"/>
                </a:lnTo>
                <a:lnTo>
                  <a:pt x="5" y="1095"/>
                </a:lnTo>
                <a:lnTo>
                  <a:pt x="0" y="994"/>
                </a:lnTo>
                <a:lnTo>
                  <a:pt x="5" y="893"/>
                </a:lnTo>
                <a:lnTo>
                  <a:pt x="20" y="793"/>
                </a:lnTo>
                <a:lnTo>
                  <a:pt x="45" y="699"/>
                </a:lnTo>
                <a:lnTo>
                  <a:pt x="78"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9"/>
                </a:lnTo>
                <a:lnTo>
                  <a:pt x="1968" y="793"/>
                </a:lnTo>
                <a:lnTo>
                  <a:pt x="1982" y="893"/>
                </a:lnTo>
                <a:lnTo>
                  <a:pt x="1988" y="994"/>
                </a:lnTo>
                <a:lnTo>
                  <a:pt x="1982" y="1095"/>
                </a:lnTo>
                <a:lnTo>
                  <a:pt x="1968" y="1194"/>
                </a:lnTo>
                <a:lnTo>
                  <a:pt x="1943" y="1289"/>
                </a:lnTo>
                <a:lnTo>
                  <a:pt x="1909" y="1380"/>
                </a:lnTo>
                <a:lnTo>
                  <a:pt x="1868" y="1467"/>
                </a:lnTo>
                <a:lnTo>
                  <a:pt x="1818" y="1549"/>
                </a:lnTo>
                <a:lnTo>
                  <a:pt x="1760" y="1626"/>
                </a:lnTo>
                <a:lnTo>
                  <a:pt x="1697" y="1696"/>
                </a:lnTo>
                <a:lnTo>
                  <a:pt x="1626" y="1760"/>
                </a:lnTo>
                <a:lnTo>
                  <a:pt x="1550" y="1817"/>
                </a:lnTo>
                <a:lnTo>
                  <a:pt x="1467" y="1867"/>
                </a:lnTo>
                <a:lnTo>
                  <a:pt x="1381" y="1909"/>
                </a:lnTo>
                <a:lnTo>
                  <a:pt x="1289" y="1943"/>
                </a:lnTo>
                <a:lnTo>
                  <a:pt x="1194" y="1968"/>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5" name="Rectangle 30">
            <a:extLst>
              <a:ext uri="{FF2B5EF4-FFF2-40B4-BE49-F238E27FC236}">
                <a16:creationId xmlns:a16="http://schemas.microsoft.com/office/drawing/2014/main" id="{89B0B06F-26ED-8DC4-4503-6928FEC47FF6}"/>
              </a:ext>
            </a:extLst>
          </p:cNvPr>
          <p:cNvSpPr>
            <a:spLocks noChangeArrowheads="1"/>
          </p:cNvSpPr>
          <p:nvPr/>
        </p:nvSpPr>
        <p:spPr bwMode="auto">
          <a:xfrm>
            <a:off x="3501084" y="2845572"/>
            <a:ext cx="137858"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12</a:t>
            </a:r>
            <a:endParaRPr lang="en-US" altLang="zh-CN" sz="1350">
              <a:latin typeface="Tahoma" panose="020B0604030504040204" pitchFamily="34" charset="0"/>
            </a:endParaRPr>
          </a:p>
        </p:txBody>
      </p:sp>
      <p:sp>
        <p:nvSpPr>
          <p:cNvPr id="36" name="Freeform 31">
            <a:extLst>
              <a:ext uri="{FF2B5EF4-FFF2-40B4-BE49-F238E27FC236}">
                <a16:creationId xmlns:a16="http://schemas.microsoft.com/office/drawing/2014/main" id="{209BBC03-2F6B-C778-1CCF-E95D6CFA91B2}"/>
              </a:ext>
            </a:extLst>
          </p:cNvPr>
          <p:cNvSpPr>
            <a:spLocks/>
          </p:cNvSpPr>
          <p:nvPr/>
        </p:nvSpPr>
        <p:spPr bwMode="auto">
          <a:xfrm>
            <a:off x="1604418" y="2172868"/>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2" y="1982"/>
                </a:lnTo>
                <a:lnTo>
                  <a:pt x="793" y="1968"/>
                </a:lnTo>
                <a:lnTo>
                  <a:pt x="698"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8"/>
                </a:lnTo>
                <a:lnTo>
                  <a:pt x="698" y="45"/>
                </a:lnTo>
                <a:lnTo>
                  <a:pt x="793" y="20"/>
                </a:lnTo>
                <a:lnTo>
                  <a:pt x="892" y="5"/>
                </a:lnTo>
                <a:lnTo>
                  <a:pt x="994" y="0"/>
                </a:lnTo>
                <a:lnTo>
                  <a:pt x="1095" y="5"/>
                </a:lnTo>
                <a:lnTo>
                  <a:pt x="1194" y="20"/>
                </a:lnTo>
                <a:lnTo>
                  <a:pt x="1289" y="45"/>
                </a:lnTo>
                <a:lnTo>
                  <a:pt x="1380" y="78"/>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7" name="Rectangle 32">
            <a:extLst>
              <a:ext uri="{FF2B5EF4-FFF2-40B4-BE49-F238E27FC236}">
                <a16:creationId xmlns:a16="http://schemas.microsoft.com/office/drawing/2014/main" id="{0726D5EF-4FDD-E6D5-41D7-72C4EE473BD9}"/>
              </a:ext>
            </a:extLst>
          </p:cNvPr>
          <p:cNvSpPr>
            <a:spLocks noChangeArrowheads="1"/>
          </p:cNvSpPr>
          <p:nvPr/>
        </p:nvSpPr>
        <p:spPr bwMode="auto">
          <a:xfrm>
            <a:off x="1665141" y="2240734"/>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14</a:t>
            </a:r>
            <a:endParaRPr lang="en-US" altLang="zh-CN" sz="1350">
              <a:latin typeface="Tahoma" panose="020B0604030504040204" pitchFamily="34" charset="0"/>
            </a:endParaRPr>
          </a:p>
        </p:txBody>
      </p:sp>
      <p:sp>
        <p:nvSpPr>
          <p:cNvPr id="38" name="Freeform 33">
            <a:extLst>
              <a:ext uri="{FF2B5EF4-FFF2-40B4-BE49-F238E27FC236}">
                <a16:creationId xmlns:a16="http://schemas.microsoft.com/office/drawing/2014/main" id="{80ABDDA1-FA1A-493B-2985-A00E9EE4F3BD}"/>
              </a:ext>
            </a:extLst>
          </p:cNvPr>
          <p:cNvSpPr>
            <a:spLocks/>
          </p:cNvSpPr>
          <p:nvPr/>
        </p:nvSpPr>
        <p:spPr bwMode="auto">
          <a:xfrm>
            <a:off x="2462860" y="1800203"/>
            <a:ext cx="263128" cy="26312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8"/>
                </a:lnTo>
                <a:lnTo>
                  <a:pt x="699" y="1942"/>
                </a:lnTo>
                <a:lnTo>
                  <a:pt x="607" y="1909"/>
                </a:lnTo>
                <a:lnTo>
                  <a:pt x="521" y="1867"/>
                </a:lnTo>
                <a:lnTo>
                  <a:pt x="438" y="1817"/>
                </a:lnTo>
                <a:lnTo>
                  <a:pt x="362" y="1760"/>
                </a:lnTo>
                <a:lnTo>
                  <a:pt x="291" y="1696"/>
                </a:lnTo>
                <a:lnTo>
                  <a:pt x="228" y="1626"/>
                </a:lnTo>
                <a:lnTo>
                  <a:pt x="170" y="1549"/>
                </a:lnTo>
                <a:lnTo>
                  <a:pt x="120" y="1467"/>
                </a:lnTo>
                <a:lnTo>
                  <a:pt x="79" y="1380"/>
                </a:lnTo>
                <a:lnTo>
                  <a:pt x="45" y="1289"/>
                </a:lnTo>
                <a:lnTo>
                  <a:pt x="20" y="1194"/>
                </a:lnTo>
                <a:lnTo>
                  <a:pt x="6" y="1095"/>
                </a:lnTo>
                <a:lnTo>
                  <a:pt x="0" y="994"/>
                </a:lnTo>
                <a:lnTo>
                  <a:pt x="6" y="892"/>
                </a:lnTo>
                <a:lnTo>
                  <a:pt x="20" y="793"/>
                </a:lnTo>
                <a:lnTo>
                  <a:pt x="45" y="699"/>
                </a:lnTo>
                <a:lnTo>
                  <a:pt x="79"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7"/>
                </a:lnTo>
                <a:lnTo>
                  <a:pt x="1697" y="291"/>
                </a:lnTo>
                <a:lnTo>
                  <a:pt x="1761" y="362"/>
                </a:lnTo>
                <a:lnTo>
                  <a:pt x="1818" y="438"/>
                </a:lnTo>
                <a:lnTo>
                  <a:pt x="1868" y="520"/>
                </a:lnTo>
                <a:lnTo>
                  <a:pt x="1910" y="607"/>
                </a:lnTo>
                <a:lnTo>
                  <a:pt x="1943" y="699"/>
                </a:lnTo>
                <a:lnTo>
                  <a:pt x="1968" y="793"/>
                </a:lnTo>
                <a:lnTo>
                  <a:pt x="1983" y="892"/>
                </a:lnTo>
                <a:lnTo>
                  <a:pt x="1988" y="994"/>
                </a:lnTo>
                <a:lnTo>
                  <a:pt x="1983" y="1095"/>
                </a:lnTo>
                <a:lnTo>
                  <a:pt x="1968" y="1194"/>
                </a:lnTo>
                <a:lnTo>
                  <a:pt x="1943" y="1289"/>
                </a:lnTo>
                <a:lnTo>
                  <a:pt x="1910" y="1380"/>
                </a:lnTo>
                <a:lnTo>
                  <a:pt x="1868" y="1467"/>
                </a:lnTo>
                <a:lnTo>
                  <a:pt x="1818" y="1549"/>
                </a:lnTo>
                <a:lnTo>
                  <a:pt x="1761" y="1626"/>
                </a:lnTo>
                <a:lnTo>
                  <a:pt x="1697" y="1696"/>
                </a:lnTo>
                <a:lnTo>
                  <a:pt x="1626" y="1760"/>
                </a:lnTo>
                <a:lnTo>
                  <a:pt x="1550" y="1817"/>
                </a:lnTo>
                <a:lnTo>
                  <a:pt x="1468" y="1867"/>
                </a:lnTo>
                <a:lnTo>
                  <a:pt x="1381" y="1909"/>
                </a:lnTo>
                <a:lnTo>
                  <a:pt x="1289" y="1942"/>
                </a:lnTo>
                <a:lnTo>
                  <a:pt x="1194" y="1968"/>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39" name="Rectangle 34">
            <a:extLst>
              <a:ext uri="{FF2B5EF4-FFF2-40B4-BE49-F238E27FC236}">
                <a16:creationId xmlns:a16="http://schemas.microsoft.com/office/drawing/2014/main" id="{6FC978FB-2191-936F-C6CD-D5D64CB43C14}"/>
              </a:ext>
            </a:extLst>
          </p:cNvPr>
          <p:cNvSpPr>
            <a:spLocks noChangeArrowheads="1"/>
          </p:cNvSpPr>
          <p:nvPr/>
        </p:nvSpPr>
        <p:spPr bwMode="auto">
          <a:xfrm>
            <a:off x="2523581" y="1868068"/>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15</a:t>
            </a:r>
            <a:endParaRPr lang="en-US" altLang="zh-CN" sz="1350">
              <a:latin typeface="Tahoma" panose="020B0604030504040204" pitchFamily="34" charset="0"/>
            </a:endParaRPr>
          </a:p>
        </p:txBody>
      </p:sp>
      <p:sp>
        <p:nvSpPr>
          <p:cNvPr id="40" name="Line 36">
            <a:extLst>
              <a:ext uri="{FF2B5EF4-FFF2-40B4-BE49-F238E27FC236}">
                <a16:creationId xmlns:a16="http://schemas.microsoft.com/office/drawing/2014/main" id="{F52B4F3F-5FD9-E28A-9705-E63C7F72F7BC}"/>
              </a:ext>
            </a:extLst>
          </p:cNvPr>
          <p:cNvSpPr>
            <a:spLocks noChangeShapeType="1"/>
          </p:cNvSpPr>
          <p:nvPr/>
        </p:nvSpPr>
        <p:spPr bwMode="auto">
          <a:xfrm flipH="1" flipV="1">
            <a:off x="1260329" y="4229078"/>
            <a:ext cx="78581" cy="38933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1" name="Line 38">
            <a:extLst>
              <a:ext uri="{FF2B5EF4-FFF2-40B4-BE49-F238E27FC236}">
                <a16:creationId xmlns:a16="http://schemas.microsoft.com/office/drawing/2014/main" id="{D349D0B4-1009-85CF-B0AA-D6785B870488}"/>
              </a:ext>
            </a:extLst>
          </p:cNvPr>
          <p:cNvSpPr>
            <a:spLocks noChangeShapeType="1"/>
          </p:cNvSpPr>
          <p:nvPr/>
        </p:nvSpPr>
        <p:spPr bwMode="auto">
          <a:xfrm flipV="1">
            <a:off x="1513931" y="4219553"/>
            <a:ext cx="406004" cy="48696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2" name="Line 40">
            <a:extLst>
              <a:ext uri="{FF2B5EF4-FFF2-40B4-BE49-F238E27FC236}">
                <a16:creationId xmlns:a16="http://schemas.microsoft.com/office/drawing/2014/main" id="{38695DEB-54B9-AD30-A807-4ADACD3DDF4B}"/>
              </a:ext>
            </a:extLst>
          </p:cNvPr>
          <p:cNvSpPr>
            <a:spLocks noChangeShapeType="1"/>
          </p:cNvSpPr>
          <p:nvPr/>
        </p:nvSpPr>
        <p:spPr bwMode="auto">
          <a:xfrm flipH="1" flipV="1">
            <a:off x="2161632" y="4215981"/>
            <a:ext cx="403622" cy="40243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3" name="Line 42">
            <a:extLst>
              <a:ext uri="{FF2B5EF4-FFF2-40B4-BE49-F238E27FC236}">
                <a16:creationId xmlns:a16="http://schemas.microsoft.com/office/drawing/2014/main" id="{E231594D-AB5E-F895-174F-6BA4CB4D27F4}"/>
              </a:ext>
            </a:extLst>
          </p:cNvPr>
          <p:cNvSpPr>
            <a:spLocks noChangeShapeType="1"/>
          </p:cNvSpPr>
          <p:nvPr/>
        </p:nvSpPr>
        <p:spPr bwMode="auto">
          <a:xfrm flipV="1">
            <a:off x="2680744" y="4248127"/>
            <a:ext cx="402431" cy="4036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4" name="Line 44">
            <a:extLst>
              <a:ext uri="{FF2B5EF4-FFF2-40B4-BE49-F238E27FC236}">
                <a16:creationId xmlns:a16="http://schemas.microsoft.com/office/drawing/2014/main" id="{BD5D6E5C-1D70-942C-6A18-C0A88C8C8896}"/>
              </a:ext>
            </a:extLst>
          </p:cNvPr>
          <p:cNvSpPr>
            <a:spLocks noChangeShapeType="1"/>
          </p:cNvSpPr>
          <p:nvPr/>
        </p:nvSpPr>
        <p:spPr bwMode="auto">
          <a:xfrm flipV="1">
            <a:off x="1163887" y="3732587"/>
            <a:ext cx="1191" cy="213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5" name="Line 46">
            <a:extLst>
              <a:ext uri="{FF2B5EF4-FFF2-40B4-BE49-F238E27FC236}">
                <a16:creationId xmlns:a16="http://schemas.microsoft.com/office/drawing/2014/main" id="{FE87AD89-B81E-B65C-82A1-B831D269BF7E}"/>
              </a:ext>
            </a:extLst>
          </p:cNvPr>
          <p:cNvSpPr>
            <a:spLocks noChangeShapeType="1"/>
          </p:cNvSpPr>
          <p:nvPr/>
        </p:nvSpPr>
        <p:spPr bwMode="auto">
          <a:xfrm flipV="1">
            <a:off x="1237707" y="3664721"/>
            <a:ext cx="641747" cy="3274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6" name="Line 48">
            <a:extLst>
              <a:ext uri="{FF2B5EF4-FFF2-40B4-BE49-F238E27FC236}">
                <a16:creationId xmlns:a16="http://schemas.microsoft.com/office/drawing/2014/main" id="{7FECA4B4-D501-1FA8-DDF1-D73F5FFD31BD}"/>
              </a:ext>
            </a:extLst>
          </p:cNvPr>
          <p:cNvSpPr>
            <a:spLocks noChangeShapeType="1"/>
          </p:cNvSpPr>
          <p:nvPr/>
        </p:nvSpPr>
        <p:spPr bwMode="auto">
          <a:xfrm flipV="1">
            <a:off x="2038998" y="3732587"/>
            <a:ext cx="1190" cy="213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7" name="Line 50">
            <a:extLst>
              <a:ext uri="{FF2B5EF4-FFF2-40B4-BE49-F238E27FC236}">
                <a16:creationId xmlns:a16="http://schemas.microsoft.com/office/drawing/2014/main" id="{D0892AA5-ED38-DA79-4538-F4CD75D1D959}"/>
              </a:ext>
            </a:extLst>
          </p:cNvPr>
          <p:cNvSpPr>
            <a:spLocks noChangeShapeType="1"/>
          </p:cNvSpPr>
          <p:nvPr/>
        </p:nvSpPr>
        <p:spPr bwMode="auto">
          <a:xfrm flipV="1">
            <a:off x="1425825" y="3699249"/>
            <a:ext cx="502444" cy="91916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8" name="Line 52">
            <a:extLst>
              <a:ext uri="{FF2B5EF4-FFF2-40B4-BE49-F238E27FC236}">
                <a16:creationId xmlns:a16="http://schemas.microsoft.com/office/drawing/2014/main" id="{885E678A-7442-21C4-6CF5-B1BBADD8ABAB}"/>
              </a:ext>
            </a:extLst>
          </p:cNvPr>
          <p:cNvSpPr>
            <a:spLocks noChangeShapeType="1"/>
          </p:cNvSpPr>
          <p:nvPr/>
        </p:nvSpPr>
        <p:spPr bwMode="auto">
          <a:xfrm flipH="1" flipV="1">
            <a:off x="1332956" y="3582568"/>
            <a:ext cx="572691" cy="40957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49" name="Line 54">
            <a:extLst>
              <a:ext uri="{FF2B5EF4-FFF2-40B4-BE49-F238E27FC236}">
                <a16:creationId xmlns:a16="http://schemas.microsoft.com/office/drawing/2014/main" id="{2B02A2B9-1B4F-F5BF-C063-F31AEA0ABED7}"/>
              </a:ext>
            </a:extLst>
          </p:cNvPr>
          <p:cNvSpPr>
            <a:spLocks noChangeShapeType="1"/>
          </p:cNvSpPr>
          <p:nvPr/>
        </p:nvSpPr>
        <p:spPr bwMode="auto">
          <a:xfrm flipV="1">
            <a:off x="2127103" y="3686152"/>
            <a:ext cx="398859" cy="3190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0" name="Line 56">
            <a:extLst>
              <a:ext uri="{FF2B5EF4-FFF2-40B4-BE49-F238E27FC236}">
                <a16:creationId xmlns:a16="http://schemas.microsoft.com/office/drawing/2014/main" id="{FF853C39-090B-C4F1-A6E1-EA7B69BFB982}"/>
              </a:ext>
            </a:extLst>
          </p:cNvPr>
          <p:cNvSpPr>
            <a:spLocks noChangeShapeType="1"/>
          </p:cNvSpPr>
          <p:nvPr/>
        </p:nvSpPr>
        <p:spPr bwMode="auto">
          <a:xfrm flipV="1">
            <a:off x="3191522" y="3750446"/>
            <a:ext cx="228600" cy="22740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1" name="Line 58">
            <a:extLst>
              <a:ext uri="{FF2B5EF4-FFF2-40B4-BE49-F238E27FC236}">
                <a16:creationId xmlns:a16="http://schemas.microsoft.com/office/drawing/2014/main" id="{8F210CA6-D09F-EF00-B175-47723BF9309C}"/>
              </a:ext>
            </a:extLst>
          </p:cNvPr>
          <p:cNvSpPr>
            <a:spLocks noChangeShapeType="1"/>
          </p:cNvSpPr>
          <p:nvPr/>
        </p:nvSpPr>
        <p:spPr bwMode="auto">
          <a:xfrm flipH="1" flipV="1">
            <a:off x="2811713" y="3694486"/>
            <a:ext cx="232172" cy="31075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2" name="Line 60">
            <a:extLst>
              <a:ext uri="{FF2B5EF4-FFF2-40B4-BE49-F238E27FC236}">
                <a16:creationId xmlns:a16="http://schemas.microsoft.com/office/drawing/2014/main" id="{22EABA77-2E40-E59F-6D14-74145E39B5EC}"/>
              </a:ext>
            </a:extLst>
          </p:cNvPr>
          <p:cNvSpPr>
            <a:spLocks noChangeShapeType="1"/>
          </p:cNvSpPr>
          <p:nvPr/>
        </p:nvSpPr>
        <p:spPr bwMode="auto">
          <a:xfrm flipH="1">
            <a:off x="1328194" y="3539705"/>
            <a:ext cx="563166" cy="119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3" name="Line 62">
            <a:extLst>
              <a:ext uri="{FF2B5EF4-FFF2-40B4-BE49-F238E27FC236}">
                <a16:creationId xmlns:a16="http://schemas.microsoft.com/office/drawing/2014/main" id="{52844264-DEDF-7085-E840-8F081DD22729}"/>
              </a:ext>
            </a:extLst>
          </p:cNvPr>
          <p:cNvSpPr>
            <a:spLocks noChangeShapeType="1"/>
          </p:cNvSpPr>
          <p:nvPr/>
        </p:nvSpPr>
        <p:spPr bwMode="auto">
          <a:xfrm flipV="1">
            <a:off x="1176985" y="3076553"/>
            <a:ext cx="64294" cy="32980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4" name="Line 64">
            <a:extLst>
              <a:ext uri="{FF2B5EF4-FFF2-40B4-BE49-F238E27FC236}">
                <a16:creationId xmlns:a16="http://schemas.microsoft.com/office/drawing/2014/main" id="{F9FDF898-7F9B-D38C-AE32-CD9C74C6A462}"/>
              </a:ext>
            </a:extLst>
          </p:cNvPr>
          <p:cNvSpPr>
            <a:spLocks noChangeShapeType="1"/>
          </p:cNvSpPr>
          <p:nvPr/>
        </p:nvSpPr>
        <p:spPr bwMode="auto">
          <a:xfrm flipV="1">
            <a:off x="2127103" y="3072981"/>
            <a:ext cx="195263" cy="40719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5" name="Line 66">
            <a:extLst>
              <a:ext uri="{FF2B5EF4-FFF2-40B4-BE49-F238E27FC236}">
                <a16:creationId xmlns:a16="http://schemas.microsoft.com/office/drawing/2014/main" id="{121F2288-0CB8-D8DF-694F-B821373CE5FF}"/>
              </a:ext>
            </a:extLst>
          </p:cNvPr>
          <p:cNvSpPr>
            <a:spLocks noChangeShapeType="1"/>
          </p:cNvSpPr>
          <p:nvPr/>
        </p:nvSpPr>
        <p:spPr bwMode="auto">
          <a:xfrm flipH="1" flipV="1">
            <a:off x="2408091" y="3088459"/>
            <a:ext cx="157163" cy="39171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6" name="Line 68">
            <a:extLst>
              <a:ext uri="{FF2B5EF4-FFF2-40B4-BE49-F238E27FC236}">
                <a16:creationId xmlns:a16="http://schemas.microsoft.com/office/drawing/2014/main" id="{209E1035-65DF-77CC-BF6E-D7CDFBD1C3F6}"/>
              </a:ext>
            </a:extLst>
          </p:cNvPr>
          <p:cNvSpPr>
            <a:spLocks noChangeShapeType="1"/>
          </p:cNvSpPr>
          <p:nvPr/>
        </p:nvSpPr>
        <p:spPr bwMode="auto">
          <a:xfrm flipV="1">
            <a:off x="2754562" y="2739606"/>
            <a:ext cx="233363" cy="72628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7" name="Line 70">
            <a:extLst>
              <a:ext uri="{FF2B5EF4-FFF2-40B4-BE49-F238E27FC236}">
                <a16:creationId xmlns:a16="http://schemas.microsoft.com/office/drawing/2014/main" id="{C1BE67FD-0804-1640-7D99-42AC087B1529}"/>
              </a:ext>
            </a:extLst>
          </p:cNvPr>
          <p:cNvSpPr>
            <a:spLocks noChangeShapeType="1"/>
          </p:cNvSpPr>
          <p:nvPr/>
        </p:nvSpPr>
        <p:spPr bwMode="auto">
          <a:xfrm flipV="1">
            <a:off x="3542756" y="3092031"/>
            <a:ext cx="1191" cy="38814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58" name="Freeform 71">
            <a:extLst>
              <a:ext uri="{FF2B5EF4-FFF2-40B4-BE49-F238E27FC236}">
                <a16:creationId xmlns:a16="http://schemas.microsoft.com/office/drawing/2014/main" id="{A5B337D6-9E63-2CA2-0B1E-EDDDA4CC67C1}"/>
              </a:ext>
            </a:extLst>
          </p:cNvPr>
          <p:cNvSpPr>
            <a:spLocks/>
          </p:cNvSpPr>
          <p:nvPr/>
        </p:nvSpPr>
        <p:spPr bwMode="auto">
          <a:xfrm>
            <a:off x="2849813" y="2603874"/>
            <a:ext cx="65485" cy="39291"/>
          </a:xfrm>
          <a:custGeom>
            <a:avLst/>
            <a:gdLst>
              <a:gd name="T0" fmla="*/ 2147483647 w 495"/>
              <a:gd name="T1" fmla="*/ 0 h 297"/>
              <a:gd name="T2" fmla="*/ 2147483647 w 495"/>
              <a:gd name="T3" fmla="*/ 2147483647 h 297"/>
              <a:gd name="T4" fmla="*/ 0 w 495"/>
              <a:gd name="T5" fmla="*/ 0 h 297"/>
              <a:gd name="T6" fmla="*/ 2147483647 w 495"/>
              <a:gd name="T7" fmla="*/ 0 h 297"/>
              <a:gd name="T8" fmla="*/ 0 60000 65536"/>
              <a:gd name="T9" fmla="*/ 0 60000 65536"/>
              <a:gd name="T10" fmla="*/ 0 60000 65536"/>
              <a:gd name="T11" fmla="*/ 0 60000 65536"/>
              <a:gd name="T12" fmla="*/ 0 w 495"/>
              <a:gd name="T13" fmla="*/ 0 h 297"/>
              <a:gd name="T14" fmla="*/ 495 w 495"/>
              <a:gd name="T15" fmla="*/ 297 h 297"/>
            </a:gdLst>
            <a:ahLst/>
            <a:cxnLst>
              <a:cxn ang="T8">
                <a:pos x="T0" y="T1"/>
              </a:cxn>
              <a:cxn ang="T9">
                <a:pos x="T2" y="T3"/>
              </a:cxn>
              <a:cxn ang="T10">
                <a:pos x="T4" y="T5"/>
              </a:cxn>
              <a:cxn ang="T11">
                <a:pos x="T6" y="T7"/>
              </a:cxn>
            </a:cxnLst>
            <a:rect l="T12" t="T13" r="T14" b="T15"/>
            <a:pathLst>
              <a:path w="495" h="297">
                <a:moveTo>
                  <a:pt x="495" y="0"/>
                </a:moveTo>
                <a:lnTo>
                  <a:pt x="99" y="297"/>
                </a:lnTo>
                <a:lnTo>
                  <a:pt x="0" y="0"/>
                </a:lnTo>
                <a:lnTo>
                  <a:pt x="495" y="0"/>
                </a:lnTo>
                <a:close/>
              </a:path>
            </a:pathLst>
          </a:custGeom>
          <a:solidFill>
            <a:srgbClr val="00FFFF"/>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59" name="Line 72">
            <a:extLst>
              <a:ext uri="{FF2B5EF4-FFF2-40B4-BE49-F238E27FC236}">
                <a16:creationId xmlns:a16="http://schemas.microsoft.com/office/drawing/2014/main" id="{C31E12BF-D47E-3DE9-EA0B-BAFA54DD2C3C}"/>
              </a:ext>
            </a:extLst>
          </p:cNvPr>
          <p:cNvSpPr>
            <a:spLocks noChangeShapeType="1"/>
          </p:cNvSpPr>
          <p:nvPr/>
        </p:nvSpPr>
        <p:spPr bwMode="auto">
          <a:xfrm flipV="1">
            <a:off x="2390231" y="2595541"/>
            <a:ext cx="513160" cy="183356"/>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0" name="Line 74">
            <a:extLst>
              <a:ext uri="{FF2B5EF4-FFF2-40B4-BE49-F238E27FC236}">
                <a16:creationId xmlns:a16="http://schemas.microsoft.com/office/drawing/2014/main" id="{765DC7E9-4940-9BF6-AD36-CFC80E4CD147}"/>
              </a:ext>
            </a:extLst>
          </p:cNvPr>
          <p:cNvSpPr>
            <a:spLocks noChangeShapeType="1"/>
          </p:cNvSpPr>
          <p:nvPr/>
        </p:nvSpPr>
        <p:spPr bwMode="auto">
          <a:xfrm flipH="1" flipV="1">
            <a:off x="3212953" y="2639593"/>
            <a:ext cx="227409" cy="22741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1" name="Line 76">
            <a:extLst>
              <a:ext uri="{FF2B5EF4-FFF2-40B4-BE49-F238E27FC236}">
                <a16:creationId xmlns:a16="http://schemas.microsoft.com/office/drawing/2014/main" id="{538128DF-ED3D-ADCE-74E7-8DEB7E3124C0}"/>
              </a:ext>
            </a:extLst>
          </p:cNvPr>
          <p:cNvSpPr>
            <a:spLocks noChangeShapeType="1"/>
          </p:cNvSpPr>
          <p:nvPr/>
        </p:nvSpPr>
        <p:spPr bwMode="auto">
          <a:xfrm flipH="1" flipV="1">
            <a:off x="1887787" y="2407421"/>
            <a:ext cx="414338" cy="37147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2" name="Line 78">
            <a:extLst>
              <a:ext uri="{FF2B5EF4-FFF2-40B4-BE49-F238E27FC236}">
                <a16:creationId xmlns:a16="http://schemas.microsoft.com/office/drawing/2014/main" id="{6543F0D2-58AC-FFC1-B9B1-9E3D8B5579B7}"/>
              </a:ext>
            </a:extLst>
          </p:cNvPr>
          <p:cNvSpPr>
            <a:spLocks noChangeShapeType="1"/>
          </p:cNvSpPr>
          <p:nvPr/>
        </p:nvSpPr>
        <p:spPr bwMode="auto">
          <a:xfrm flipV="1">
            <a:off x="1338910" y="2464571"/>
            <a:ext cx="315515" cy="31432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3" name="Line 80">
            <a:extLst>
              <a:ext uri="{FF2B5EF4-FFF2-40B4-BE49-F238E27FC236}">
                <a16:creationId xmlns:a16="http://schemas.microsoft.com/office/drawing/2014/main" id="{20B1EC89-03C7-9A6C-9E94-99326312AC5C}"/>
              </a:ext>
            </a:extLst>
          </p:cNvPr>
          <p:cNvSpPr>
            <a:spLocks noChangeShapeType="1"/>
          </p:cNvSpPr>
          <p:nvPr/>
        </p:nvSpPr>
        <p:spPr bwMode="auto">
          <a:xfrm flipH="1" flipV="1">
            <a:off x="2740275" y="2032374"/>
            <a:ext cx="263129" cy="39647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4" name="Line 82">
            <a:extLst>
              <a:ext uri="{FF2B5EF4-FFF2-40B4-BE49-F238E27FC236}">
                <a16:creationId xmlns:a16="http://schemas.microsoft.com/office/drawing/2014/main" id="{CDD602A4-575E-3D9B-7102-2A5C973C8641}"/>
              </a:ext>
            </a:extLst>
          </p:cNvPr>
          <p:cNvSpPr>
            <a:spLocks noChangeShapeType="1"/>
          </p:cNvSpPr>
          <p:nvPr/>
        </p:nvSpPr>
        <p:spPr bwMode="auto">
          <a:xfrm flipV="1">
            <a:off x="1863975" y="2010943"/>
            <a:ext cx="567929" cy="2428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5" name="Line 84">
            <a:extLst>
              <a:ext uri="{FF2B5EF4-FFF2-40B4-BE49-F238E27FC236}">
                <a16:creationId xmlns:a16="http://schemas.microsoft.com/office/drawing/2014/main" id="{AE85D6E2-D89C-AC55-C23B-6A067458986B}"/>
              </a:ext>
            </a:extLst>
          </p:cNvPr>
          <p:cNvSpPr>
            <a:spLocks noChangeShapeType="1"/>
          </p:cNvSpPr>
          <p:nvPr/>
        </p:nvSpPr>
        <p:spPr bwMode="auto">
          <a:xfrm flipH="1">
            <a:off x="1475831" y="2867003"/>
            <a:ext cx="739379"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6" name="Line 86">
            <a:extLst>
              <a:ext uri="{FF2B5EF4-FFF2-40B4-BE49-F238E27FC236}">
                <a16:creationId xmlns:a16="http://schemas.microsoft.com/office/drawing/2014/main" id="{2F0DFEA3-4339-4D03-9773-FDE124CAD835}"/>
              </a:ext>
            </a:extLst>
          </p:cNvPr>
          <p:cNvSpPr>
            <a:spLocks noChangeShapeType="1"/>
          </p:cNvSpPr>
          <p:nvPr/>
        </p:nvSpPr>
        <p:spPr bwMode="auto">
          <a:xfrm>
            <a:off x="1278188" y="4093347"/>
            <a:ext cx="564356"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7" name="Line 88">
            <a:extLst>
              <a:ext uri="{FF2B5EF4-FFF2-40B4-BE49-F238E27FC236}">
                <a16:creationId xmlns:a16="http://schemas.microsoft.com/office/drawing/2014/main" id="{8D7A1152-3A50-B294-C127-A0FFD54CF6AF}"/>
              </a:ext>
            </a:extLst>
          </p:cNvPr>
          <p:cNvSpPr>
            <a:spLocks noChangeShapeType="1"/>
          </p:cNvSpPr>
          <p:nvPr/>
        </p:nvSpPr>
        <p:spPr bwMode="auto">
          <a:xfrm flipV="1">
            <a:off x="1499644" y="4199312"/>
            <a:ext cx="1531144" cy="594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8" name="Line 90">
            <a:extLst>
              <a:ext uri="{FF2B5EF4-FFF2-40B4-BE49-F238E27FC236}">
                <a16:creationId xmlns:a16="http://schemas.microsoft.com/office/drawing/2014/main" id="{C984DA56-11F2-A1E4-4DD2-1FBE6D101D97}"/>
              </a:ext>
            </a:extLst>
          </p:cNvPr>
          <p:cNvSpPr>
            <a:spLocks noChangeShapeType="1"/>
          </p:cNvSpPr>
          <p:nvPr/>
        </p:nvSpPr>
        <p:spPr bwMode="auto">
          <a:xfrm flipH="1">
            <a:off x="2891485" y="3595666"/>
            <a:ext cx="475059"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9" name="Line 92">
            <a:extLst>
              <a:ext uri="{FF2B5EF4-FFF2-40B4-BE49-F238E27FC236}">
                <a16:creationId xmlns:a16="http://schemas.microsoft.com/office/drawing/2014/main" id="{D6205981-8252-2483-A1A0-C4864124CD4E}"/>
              </a:ext>
            </a:extLst>
          </p:cNvPr>
          <p:cNvSpPr>
            <a:spLocks noChangeShapeType="1"/>
          </p:cNvSpPr>
          <p:nvPr/>
        </p:nvSpPr>
        <p:spPr bwMode="auto">
          <a:xfrm flipH="1" flipV="1">
            <a:off x="2521200" y="2978922"/>
            <a:ext cx="919163" cy="50125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0" name="Line 94">
            <a:extLst>
              <a:ext uri="{FF2B5EF4-FFF2-40B4-BE49-F238E27FC236}">
                <a16:creationId xmlns:a16="http://schemas.microsoft.com/office/drawing/2014/main" id="{2A169DD4-A4D1-5854-14C3-A9DA00F37B42}"/>
              </a:ext>
            </a:extLst>
          </p:cNvPr>
          <p:cNvSpPr>
            <a:spLocks noChangeShapeType="1"/>
          </p:cNvSpPr>
          <p:nvPr/>
        </p:nvSpPr>
        <p:spPr bwMode="auto">
          <a:xfrm flipH="1" flipV="1">
            <a:off x="1912791" y="2349080"/>
            <a:ext cx="1002506" cy="16787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1" name="Line 96">
            <a:extLst>
              <a:ext uri="{FF2B5EF4-FFF2-40B4-BE49-F238E27FC236}">
                <a16:creationId xmlns:a16="http://schemas.microsoft.com/office/drawing/2014/main" id="{D7EAA2E0-388E-80C2-6288-7D215A1AE4E6}"/>
              </a:ext>
            </a:extLst>
          </p:cNvPr>
          <p:cNvSpPr>
            <a:spLocks noChangeShapeType="1"/>
          </p:cNvSpPr>
          <p:nvPr/>
        </p:nvSpPr>
        <p:spPr bwMode="auto">
          <a:xfrm flipH="1" flipV="1">
            <a:off x="1799682" y="2491955"/>
            <a:ext cx="165497" cy="91440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2" name="Line 98">
            <a:extLst>
              <a:ext uri="{FF2B5EF4-FFF2-40B4-BE49-F238E27FC236}">
                <a16:creationId xmlns:a16="http://schemas.microsoft.com/office/drawing/2014/main" id="{0D068218-D303-1D58-93FC-0899B6324F7B}"/>
              </a:ext>
            </a:extLst>
          </p:cNvPr>
          <p:cNvSpPr>
            <a:spLocks noChangeShapeType="1"/>
          </p:cNvSpPr>
          <p:nvPr/>
        </p:nvSpPr>
        <p:spPr bwMode="auto">
          <a:xfrm flipV="1">
            <a:off x="1427016" y="2544343"/>
            <a:ext cx="1439465" cy="2809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3" name="Line 100">
            <a:extLst>
              <a:ext uri="{FF2B5EF4-FFF2-40B4-BE49-F238E27FC236}">
                <a16:creationId xmlns:a16="http://schemas.microsoft.com/office/drawing/2014/main" id="{0C6309F4-72BC-CE20-A1BA-8E46AEA0FD77}"/>
              </a:ext>
            </a:extLst>
          </p:cNvPr>
          <p:cNvSpPr>
            <a:spLocks noChangeShapeType="1"/>
          </p:cNvSpPr>
          <p:nvPr/>
        </p:nvSpPr>
        <p:spPr bwMode="auto">
          <a:xfrm flipH="1">
            <a:off x="2200922" y="3655197"/>
            <a:ext cx="1179909" cy="42148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B79D8AB-8810-CB9D-6B9F-886190DDB925}"/>
                  </a:ext>
                </a:extLst>
              </p:cNvPr>
              <p:cNvSpPr txBox="1"/>
              <p:nvPr/>
            </p:nvSpPr>
            <p:spPr>
              <a:xfrm>
                <a:off x="3497512" y="1159589"/>
                <a:ext cx="4824072" cy="553998"/>
              </a:xfrm>
              <a:prstGeom prst="rect">
                <a:avLst/>
              </a:prstGeom>
              <a:noFill/>
            </p:spPr>
            <p:txBody>
              <a:bodyPr wrap="square" rtlCol="0">
                <a:spAutoFit/>
              </a:bodyPr>
              <a:lstStyle/>
              <a:p>
                <a:r>
                  <a:rPr kumimoji="1" lang="zh-CN" altLang="en-US" sz="1500" dirty="0"/>
                  <a:t>给定一张大图和图上的两个顶点</a:t>
                </a:r>
                <a14:m>
                  <m:oMath xmlns:m="http://schemas.openxmlformats.org/officeDocument/2006/math">
                    <m:sSub>
                      <m:sSubPr>
                        <m:ctrlPr>
                          <a:rPr kumimoji="1" lang="en-US" altLang="zh-CN" sz="1500" b="0" i="1" smtClean="0">
                            <a:latin typeface="Cambria Math" panose="02040503050406030204" pitchFamily="18" charset="0"/>
                          </a:rPr>
                        </m:ctrlPr>
                      </m:sSubPr>
                      <m:e>
                        <m:r>
                          <a:rPr kumimoji="1" lang="en-US" altLang="zh-CN" sz="1500" b="0" i="1" smtClean="0">
                            <a:latin typeface="Cambria Math" panose="02040503050406030204" pitchFamily="18" charset="0"/>
                          </a:rPr>
                          <m:t>𝑣</m:t>
                        </m:r>
                      </m:e>
                      <m:sub>
                        <m:r>
                          <a:rPr kumimoji="1" lang="en-US" altLang="zh-CN" sz="1500" b="0" i="1" smtClean="0">
                            <a:latin typeface="Cambria Math" panose="02040503050406030204" pitchFamily="18" charset="0"/>
                          </a:rPr>
                          <m:t>1</m:t>
                        </m:r>
                      </m:sub>
                    </m:sSub>
                  </m:oMath>
                </a14:m>
                <a:r>
                  <a:rPr kumimoji="1" lang="zh-CN" altLang="en-US" sz="1500" dirty="0"/>
                  <a:t>和</a:t>
                </a:r>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𝑣</m:t>
                        </m:r>
                      </m:e>
                      <m:sub>
                        <m:r>
                          <a:rPr kumimoji="1" lang="en-US" altLang="zh-CN" sz="1500" b="0" i="1" smtClean="0">
                            <a:latin typeface="Cambria Math" panose="02040503050406030204" pitchFamily="18" charset="0"/>
                          </a:rPr>
                          <m:t>2</m:t>
                        </m:r>
                      </m:sub>
                    </m:sSub>
                  </m:oMath>
                </a14:m>
                <a:r>
                  <a:rPr kumimoji="1" lang="en-US" altLang="zh-CN" sz="1500" dirty="0"/>
                  <a:t>,</a:t>
                </a:r>
                <a:r>
                  <a:rPr kumimoji="1" lang="zh-CN" altLang="en-US" sz="1500" dirty="0"/>
                  <a:t> 问是否存在从</a:t>
                </a:r>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𝑣</m:t>
                        </m:r>
                      </m:e>
                      <m:sub>
                        <m:r>
                          <a:rPr kumimoji="1" lang="en-US" altLang="zh-CN" sz="1500" i="1">
                            <a:latin typeface="Cambria Math" panose="02040503050406030204" pitchFamily="18" charset="0"/>
                          </a:rPr>
                          <m:t>1</m:t>
                        </m:r>
                      </m:sub>
                    </m:sSub>
                  </m:oMath>
                </a14:m>
                <a:r>
                  <a:rPr kumimoji="1" lang="zh-CN" altLang="en-US" sz="1500" dirty="0"/>
                  <a:t>到</a:t>
                </a:r>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𝑣</m:t>
                        </m:r>
                      </m:e>
                      <m:sub>
                        <m:r>
                          <a:rPr kumimoji="1" lang="en-US" altLang="zh-CN" sz="1500" b="0" i="1" smtClean="0">
                            <a:latin typeface="Cambria Math" panose="02040503050406030204" pitchFamily="18" charset="0"/>
                          </a:rPr>
                          <m:t>2</m:t>
                        </m:r>
                      </m:sub>
                    </m:sSub>
                  </m:oMath>
                </a14:m>
                <a:r>
                  <a:rPr kumimoji="1" lang="zh-CN" altLang="en-US" sz="1500" dirty="0"/>
                  <a:t>的一条有向路径。</a:t>
                </a:r>
              </a:p>
            </p:txBody>
          </p:sp>
        </mc:Choice>
        <mc:Fallback xmlns="">
          <p:sp>
            <p:nvSpPr>
              <p:cNvPr id="74" name="文本框 73">
                <a:extLst>
                  <a:ext uri="{FF2B5EF4-FFF2-40B4-BE49-F238E27FC236}">
                    <a16:creationId xmlns:a16="http://schemas.microsoft.com/office/drawing/2014/main" id="{3B79D8AB-8810-CB9D-6B9F-886190DDB925}"/>
                  </a:ext>
                </a:extLst>
              </p:cNvPr>
              <p:cNvSpPr txBox="1">
                <a:spLocks noRot="1" noChangeAspect="1" noMove="1" noResize="1" noEditPoints="1" noAdjustHandles="1" noChangeArrowheads="1" noChangeShapeType="1" noTextEdit="1"/>
              </p:cNvSpPr>
              <p:nvPr/>
            </p:nvSpPr>
            <p:spPr>
              <a:xfrm>
                <a:off x="3497512" y="1159589"/>
                <a:ext cx="4824072" cy="553998"/>
              </a:xfrm>
              <a:prstGeom prst="rect">
                <a:avLst/>
              </a:prstGeom>
              <a:blipFill>
                <a:blip r:embed="rId3"/>
                <a:stretch>
                  <a:fillRect l="-525" t="-2273" b="-1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122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ox(i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ox(in)">
                                      <p:cBhvr>
                                        <p:cTn id="22" dur="500"/>
                                        <p:tgtEl>
                                          <p:spTgt spid="7">
                                            <p:txEl>
                                              <p:pRg st="4" end="4"/>
                                            </p:txEl>
                                          </p:spTgt>
                                        </p:tgtEl>
                                      </p:cBhvr>
                                    </p:animEffect>
                                  </p:childTnLst>
                                </p:cTn>
                              </p:par>
                              <p:par>
                                <p:cTn id="23" presetID="1" presetClass="emph" presetSubtype="2" fill="hold" nodeType="withEffect">
                                  <p:stCondLst>
                                    <p:cond delay="0"/>
                                  </p:stCondLst>
                                  <p:childTnLst>
                                    <p:animClr clrSpc="rgb" dir="cw">
                                      <p:cBhvr>
                                        <p:cTn id="24" dur="500" fill="hold"/>
                                        <p:tgtEl>
                                          <p:spTgt spid="9"/>
                                        </p:tgtEl>
                                        <p:attrNameLst>
                                          <p:attrName>fillcolor</p:attrName>
                                        </p:attrNameLst>
                                      </p:cBhvr>
                                      <p:to>
                                        <a:srgbClr val="00FF00"/>
                                      </p:to>
                                    </p:animClr>
                                    <p:set>
                                      <p:cBhvr>
                                        <p:cTn id="25" dur="500" fill="hold"/>
                                        <p:tgtEl>
                                          <p:spTgt spid="9"/>
                                        </p:tgtEl>
                                        <p:attrNameLst>
                                          <p:attrName>fill.type</p:attrName>
                                        </p:attrNameLst>
                                      </p:cBhvr>
                                      <p:to>
                                        <p:strVal val="solid"/>
                                      </p:to>
                                    </p:set>
                                    <p:set>
                                      <p:cBhvr>
                                        <p:cTn id="26" dur="500" fill="hold"/>
                                        <p:tgtEl>
                                          <p:spTgt spid="9"/>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11"/>
                                        </p:tgtEl>
                                        <p:attrNameLst>
                                          <p:attrName>fillcolor</p:attrName>
                                        </p:attrNameLst>
                                      </p:cBhvr>
                                      <p:to>
                                        <a:srgbClr val="00FF00"/>
                                      </p:to>
                                    </p:animClr>
                                    <p:set>
                                      <p:cBhvr>
                                        <p:cTn id="29" dur="500" fill="hold"/>
                                        <p:tgtEl>
                                          <p:spTgt spid="11"/>
                                        </p:tgtEl>
                                        <p:attrNameLst>
                                          <p:attrName>fill.type</p:attrName>
                                        </p:attrNameLst>
                                      </p:cBhvr>
                                      <p:to>
                                        <p:strVal val="solid"/>
                                      </p:to>
                                    </p:set>
                                    <p:set>
                                      <p:cBhvr>
                                        <p:cTn id="30" dur="500" fill="hold"/>
                                        <p:tgtEl>
                                          <p:spTgt spid="11"/>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500" fill="hold"/>
                                        <p:tgtEl>
                                          <p:spTgt spid="20"/>
                                        </p:tgtEl>
                                        <p:attrNameLst>
                                          <p:attrName>fillcolor</p:attrName>
                                        </p:attrNameLst>
                                      </p:cBhvr>
                                      <p:to>
                                        <a:srgbClr val="00FF00"/>
                                      </p:to>
                                    </p:animClr>
                                    <p:set>
                                      <p:cBhvr>
                                        <p:cTn id="33" dur="500" fill="hold"/>
                                        <p:tgtEl>
                                          <p:spTgt spid="20"/>
                                        </p:tgtEl>
                                        <p:attrNameLst>
                                          <p:attrName>fill.type</p:attrName>
                                        </p:attrNameLst>
                                      </p:cBhvr>
                                      <p:to>
                                        <p:strVal val="solid"/>
                                      </p:to>
                                    </p:set>
                                    <p:set>
                                      <p:cBhvr>
                                        <p:cTn id="34" dur="500" fill="hold"/>
                                        <p:tgtEl>
                                          <p:spTgt spid="2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21"/>
                                        </p:tgtEl>
                                        <p:attrNameLst>
                                          <p:attrName>fillcolor</p:attrName>
                                        </p:attrNameLst>
                                      </p:cBhvr>
                                      <p:to>
                                        <a:srgbClr val="00FF00"/>
                                      </p:to>
                                    </p:animClr>
                                    <p:set>
                                      <p:cBhvr>
                                        <p:cTn id="37" dur="500" fill="hold"/>
                                        <p:tgtEl>
                                          <p:spTgt spid="21"/>
                                        </p:tgtEl>
                                        <p:attrNameLst>
                                          <p:attrName>fill.type</p:attrName>
                                        </p:attrNameLst>
                                      </p:cBhvr>
                                      <p:to>
                                        <p:strVal val="solid"/>
                                      </p:to>
                                    </p:set>
                                    <p:set>
                                      <p:cBhvr>
                                        <p:cTn id="38" dur="500" fill="hold"/>
                                        <p:tgtEl>
                                          <p:spTgt spid="21"/>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500" fill="hold"/>
                                        <p:tgtEl>
                                          <p:spTgt spid="30"/>
                                        </p:tgtEl>
                                        <p:attrNameLst>
                                          <p:attrName>fillcolor</p:attrName>
                                        </p:attrNameLst>
                                      </p:cBhvr>
                                      <p:to>
                                        <a:srgbClr val="00FF00"/>
                                      </p:to>
                                    </p:animClr>
                                    <p:set>
                                      <p:cBhvr>
                                        <p:cTn id="41" dur="500" fill="hold"/>
                                        <p:tgtEl>
                                          <p:spTgt spid="30"/>
                                        </p:tgtEl>
                                        <p:attrNameLst>
                                          <p:attrName>fill.type</p:attrName>
                                        </p:attrNameLst>
                                      </p:cBhvr>
                                      <p:to>
                                        <p:strVal val="solid"/>
                                      </p:to>
                                    </p:set>
                                    <p:set>
                                      <p:cBhvr>
                                        <p:cTn id="42" dur="500" fill="hold"/>
                                        <p:tgtEl>
                                          <p:spTgt spid="3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31"/>
                                        </p:tgtEl>
                                        <p:attrNameLst>
                                          <p:attrName>fillcolor</p:attrName>
                                        </p:attrNameLst>
                                      </p:cBhvr>
                                      <p:to>
                                        <a:srgbClr val="00FF00"/>
                                      </p:to>
                                    </p:animClr>
                                    <p:set>
                                      <p:cBhvr>
                                        <p:cTn id="45" dur="500" fill="hold"/>
                                        <p:tgtEl>
                                          <p:spTgt spid="31"/>
                                        </p:tgtEl>
                                        <p:attrNameLst>
                                          <p:attrName>fill.type</p:attrName>
                                        </p:attrNameLst>
                                      </p:cBhvr>
                                      <p:to>
                                        <p:strVal val="solid"/>
                                      </p:to>
                                    </p:set>
                                    <p:set>
                                      <p:cBhvr>
                                        <p:cTn id="46" dur="500" fill="hold"/>
                                        <p:tgtEl>
                                          <p:spTgt spid="31"/>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32"/>
                                        </p:tgtEl>
                                        <p:attrNameLst>
                                          <p:attrName>fillcolor</p:attrName>
                                        </p:attrNameLst>
                                      </p:cBhvr>
                                      <p:to>
                                        <a:srgbClr val="00FF00"/>
                                      </p:to>
                                    </p:animClr>
                                    <p:set>
                                      <p:cBhvr>
                                        <p:cTn id="49" dur="500" fill="hold"/>
                                        <p:tgtEl>
                                          <p:spTgt spid="32"/>
                                        </p:tgtEl>
                                        <p:attrNameLst>
                                          <p:attrName>fill.type</p:attrName>
                                        </p:attrNameLst>
                                      </p:cBhvr>
                                      <p:to>
                                        <p:strVal val="solid"/>
                                      </p:to>
                                    </p:set>
                                    <p:set>
                                      <p:cBhvr>
                                        <p:cTn id="50" dur="500" fill="hold"/>
                                        <p:tgtEl>
                                          <p:spTgt spid="3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33"/>
                                        </p:tgtEl>
                                        <p:attrNameLst>
                                          <p:attrName>fillcolor</p:attrName>
                                        </p:attrNameLst>
                                      </p:cBhvr>
                                      <p:to>
                                        <a:srgbClr val="00FF00"/>
                                      </p:to>
                                    </p:animClr>
                                    <p:set>
                                      <p:cBhvr>
                                        <p:cTn id="53" dur="500" fill="hold"/>
                                        <p:tgtEl>
                                          <p:spTgt spid="33"/>
                                        </p:tgtEl>
                                        <p:attrNameLst>
                                          <p:attrName>fill.type</p:attrName>
                                        </p:attrNameLst>
                                      </p:cBhvr>
                                      <p:to>
                                        <p:strVal val="solid"/>
                                      </p:to>
                                    </p:set>
                                    <p:set>
                                      <p:cBhvr>
                                        <p:cTn id="54" dur="500" fill="hold"/>
                                        <p:tgtEl>
                                          <p:spTgt spid="33"/>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58"/>
                                        </p:tgtEl>
                                        <p:attrNameLst>
                                          <p:attrName>fillcolor</p:attrName>
                                        </p:attrNameLst>
                                      </p:cBhvr>
                                      <p:to>
                                        <a:srgbClr val="00FF00"/>
                                      </p:to>
                                    </p:animClr>
                                    <p:set>
                                      <p:cBhvr>
                                        <p:cTn id="57" dur="500" fill="hold"/>
                                        <p:tgtEl>
                                          <p:spTgt spid="58"/>
                                        </p:tgtEl>
                                        <p:attrNameLst>
                                          <p:attrName>fill.type</p:attrName>
                                        </p:attrNameLst>
                                      </p:cBhvr>
                                      <p:to>
                                        <p:strVal val="solid"/>
                                      </p:to>
                                    </p:set>
                                    <p:set>
                                      <p:cBhvr>
                                        <p:cTn id="58" dur="500" fill="hold"/>
                                        <p:tgtEl>
                                          <p:spTgt spid="58"/>
                                        </p:tgtEl>
                                        <p:attrNameLst>
                                          <p:attrName>fill.on</p:attrName>
                                        </p:attrNameLst>
                                      </p:cBhvr>
                                      <p:to>
                                        <p:strVal val="true"/>
                                      </p:to>
                                    </p:set>
                                  </p:childTnLst>
                                </p:cTn>
                              </p:par>
                            </p:childTnLst>
                          </p:cTn>
                        </p:par>
                        <p:par>
                          <p:cTn id="59" fill="hold">
                            <p:stCondLst>
                              <p:cond delay="500"/>
                            </p:stCondLst>
                            <p:childTnLst>
                              <p:par>
                                <p:cTn id="60" presetID="1" presetClass="emph" presetSubtype="2" fill="hold" nodeType="afterEffect">
                                  <p:stCondLst>
                                    <p:cond delay="0"/>
                                  </p:stCondLst>
                                  <p:childTnLst>
                                    <p:animClr clrSpc="rgb" dir="cw">
                                      <p:cBhvr>
                                        <p:cTn id="61" dur="500" fill="hold"/>
                                        <p:tgtEl>
                                          <p:spTgt spid="13"/>
                                        </p:tgtEl>
                                        <p:attrNameLst>
                                          <p:attrName>fillcolor</p:attrName>
                                        </p:attrNameLst>
                                      </p:cBhvr>
                                      <p:to>
                                        <a:schemeClr val="accent2"/>
                                      </p:to>
                                    </p:animClr>
                                    <p:set>
                                      <p:cBhvr>
                                        <p:cTn id="62" dur="500" fill="hold"/>
                                        <p:tgtEl>
                                          <p:spTgt spid="13"/>
                                        </p:tgtEl>
                                        <p:attrNameLst>
                                          <p:attrName>fill.type</p:attrName>
                                        </p:attrNameLst>
                                      </p:cBhvr>
                                      <p:to>
                                        <p:strVal val="solid"/>
                                      </p:to>
                                    </p:set>
                                    <p:set>
                                      <p:cBhvr>
                                        <p:cTn id="63" dur="500" fill="hold"/>
                                        <p:tgtEl>
                                          <p:spTgt spid="13"/>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15"/>
                                        </p:tgtEl>
                                        <p:attrNameLst>
                                          <p:attrName>fillcolor</p:attrName>
                                        </p:attrNameLst>
                                      </p:cBhvr>
                                      <p:to>
                                        <a:schemeClr val="accent2"/>
                                      </p:to>
                                    </p:animClr>
                                    <p:set>
                                      <p:cBhvr>
                                        <p:cTn id="66" dur="500" fill="hold"/>
                                        <p:tgtEl>
                                          <p:spTgt spid="15"/>
                                        </p:tgtEl>
                                        <p:attrNameLst>
                                          <p:attrName>fill.type</p:attrName>
                                        </p:attrNameLst>
                                      </p:cBhvr>
                                      <p:to>
                                        <p:strVal val="solid"/>
                                      </p:to>
                                    </p:set>
                                    <p:set>
                                      <p:cBhvr>
                                        <p:cTn id="67" dur="500" fill="hold"/>
                                        <p:tgtEl>
                                          <p:spTgt spid="15"/>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26"/>
                                        </p:tgtEl>
                                        <p:attrNameLst>
                                          <p:attrName>fillcolor</p:attrName>
                                        </p:attrNameLst>
                                      </p:cBhvr>
                                      <p:to>
                                        <a:schemeClr val="accent2"/>
                                      </p:to>
                                    </p:animClr>
                                    <p:set>
                                      <p:cBhvr>
                                        <p:cTn id="70" dur="500" fill="hold"/>
                                        <p:tgtEl>
                                          <p:spTgt spid="26"/>
                                        </p:tgtEl>
                                        <p:attrNameLst>
                                          <p:attrName>fill.type</p:attrName>
                                        </p:attrNameLst>
                                      </p:cBhvr>
                                      <p:to>
                                        <p:strVal val="solid"/>
                                      </p:to>
                                    </p:set>
                                    <p:set>
                                      <p:cBhvr>
                                        <p:cTn id="71" dur="500" fill="hold"/>
                                        <p:tgtEl>
                                          <p:spTgt spid="26"/>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27"/>
                                        </p:tgtEl>
                                        <p:attrNameLst>
                                          <p:attrName>fillcolor</p:attrName>
                                        </p:attrNameLst>
                                      </p:cBhvr>
                                      <p:to>
                                        <a:schemeClr val="accent2"/>
                                      </p:to>
                                    </p:animClr>
                                    <p:set>
                                      <p:cBhvr>
                                        <p:cTn id="74" dur="500" fill="hold"/>
                                        <p:tgtEl>
                                          <p:spTgt spid="27"/>
                                        </p:tgtEl>
                                        <p:attrNameLst>
                                          <p:attrName>fill.type</p:attrName>
                                        </p:attrNameLst>
                                      </p:cBhvr>
                                      <p:to>
                                        <p:strVal val="solid"/>
                                      </p:to>
                                    </p:set>
                                    <p:set>
                                      <p:cBhvr>
                                        <p:cTn id="75" dur="500" fill="hold"/>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43</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第六讲</a:t>
            </a:r>
            <a:r>
              <a:rPr kumimoji="1" lang="en-US" altLang="zh-CN" sz="1500" dirty="0"/>
              <a:t>&amp;</a:t>
            </a:r>
            <a:r>
              <a:rPr kumimoji="1" lang="zh-CN" altLang="en-US" sz="1500" dirty="0"/>
              <a:t>第七讲</a:t>
            </a:r>
            <a:r>
              <a:rPr kumimoji="1" lang="en-US" altLang="zh-CN" sz="1500" dirty="0"/>
              <a:t>.</a:t>
            </a:r>
            <a:r>
              <a:rPr kumimoji="1" lang="zh-CN" altLang="en-US" sz="1500" dirty="0"/>
              <a:t>   图数据库基本原理和高级专题</a:t>
            </a:r>
            <a:endParaRPr kumimoji="1" lang="en-US" altLang="zh-CN" sz="1500" dirty="0"/>
          </a:p>
        </p:txBody>
      </p:sp>
      <p:sp>
        <p:nvSpPr>
          <p:cNvPr id="4" name="标题 1">
            <a:extLst>
              <a:ext uri="{FF2B5EF4-FFF2-40B4-BE49-F238E27FC236}">
                <a16:creationId xmlns:a16="http://schemas.microsoft.com/office/drawing/2014/main" id="{5B14208B-44DD-99EB-DF5D-BAB3CF3CEB15}"/>
              </a:ext>
            </a:extLst>
          </p:cNvPr>
          <p:cNvSpPr txBox="1">
            <a:spLocks/>
          </p:cNvSpPr>
          <p:nvPr/>
        </p:nvSpPr>
        <p:spPr>
          <a:xfrm>
            <a:off x="419695" y="1461692"/>
            <a:ext cx="7886700" cy="222011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CN" altLang="en-US" sz="1500" b="1" dirty="0">
                <a:latin typeface="Garamond" pitchFamily="18" charset="0"/>
              </a:rPr>
              <a:t>图数据库</a:t>
            </a:r>
            <a:r>
              <a:rPr lang="en-US" altLang="zh-CN" sz="1500" b="1" dirty="0">
                <a:latin typeface="Garamond" pitchFamily="18" charset="0"/>
              </a:rPr>
              <a:t>:</a:t>
            </a:r>
            <a:br>
              <a:rPr lang="en-US" altLang="zh-CN" sz="1500" b="1" dirty="0">
                <a:latin typeface="Garamond" pitchFamily="18" charset="0"/>
              </a:rPr>
            </a:br>
            <a:br>
              <a:rPr lang="en-US" altLang="zh-CN" sz="1500" dirty="0">
                <a:latin typeface="Garamond" pitchFamily="18" charset="0"/>
              </a:rPr>
            </a:br>
            <a:r>
              <a:rPr lang="en-US" altLang="zh-CN" sz="1500" dirty="0">
                <a:latin typeface="Garamond" pitchFamily="18" charset="0"/>
              </a:rPr>
              <a:t>1.</a:t>
            </a:r>
            <a:r>
              <a:rPr lang="zh-CN" altLang="en-US" sz="1500" dirty="0">
                <a:latin typeface="Garamond" pitchFamily="18" charset="0"/>
              </a:rPr>
              <a:t> 用图的结构来表示实体和实体关系，同时用查询图来表示查询语义。</a:t>
            </a:r>
            <a:endParaRPr lang="en-US" altLang="zh-CN" sz="1500" dirty="0">
              <a:latin typeface="Garamond" pitchFamily="18" charset="0"/>
            </a:endParaRPr>
          </a:p>
          <a:p>
            <a:pPr algn="l"/>
            <a:endParaRPr lang="en-US" altLang="zh-CN" sz="1500" dirty="0">
              <a:latin typeface="Garamond" pitchFamily="18" charset="0"/>
            </a:endParaRPr>
          </a:p>
          <a:p>
            <a:pPr algn="l"/>
            <a:r>
              <a:rPr lang="en-US" altLang="zh-CN" sz="1500" dirty="0">
                <a:latin typeface="Garamond" pitchFamily="18" charset="0"/>
              </a:rPr>
              <a:t>2.</a:t>
            </a:r>
            <a:r>
              <a:rPr lang="zh-CN" altLang="en-US" sz="1500" dirty="0">
                <a:latin typeface="Garamond" pitchFamily="18" charset="0"/>
              </a:rPr>
              <a:t> 利用图查询语言，例如 </a:t>
            </a:r>
            <a:r>
              <a:rPr lang="en-US" altLang="zh-CN" sz="1500" dirty="0">
                <a:latin typeface="Garamond" pitchFamily="18" charset="0"/>
              </a:rPr>
              <a:t>SPARQL,</a:t>
            </a:r>
            <a:r>
              <a:rPr lang="zh-CN" altLang="en-US" sz="1500" dirty="0">
                <a:latin typeface="Garamond" pitchFamily="18" charset="0"/>
              </a:rPr>
              <a:t> </a:t>
            </a:r>
            <a:r>
              <a:rPr lang="en-US" altLang="zh-CN" sz="1500" dirty="0">
                <a:latin typeface="Garamond" pitchFamily="18" charset="0"/>
              </a:rPr>
              <a:t>Cypher,</a:t>
            </a:r>
            <a:r>
              <a:rPr lang="zh-CN" altLang="en-US" sz="1500" dirty="0">
                <a:latin typeface="Garamond" pitchFamily="18" charset="0"/>
              </a:rPr>
              <a:t> </a:t>
            </a:r>
            <a:r>
              <a:rPr kumimoji="1" lang="en-US" altLang="zh-CN" sz="1500" dirty="0">
                <a:latin typeface="宋体-简" panose="02010800040101010101" pitchFamily="2" charset="-122"/>
                <a:ea typeface="宋体-简" panose="02010800040101010101" pitchFamily="2" charset="-122"/>
              </a:rPr>
              <a:t>Gremlin</a:t>
            </a:r>
            <a:r>
              <a:rPr kumimoji="1" lang="zh-CN" altLang="en-US" sz="1500" dirty="0">
                <a:latin typeface="宋体-简" panose="02010800040101010101" pitchFamily="2" charset="-122"/>
                <a:ea typeface="宋体-简" panose="02010800040101010101" pitchFamily="2" charset="-122"/>
              </a:rPr>
              <a:t>和</a:t>
            </a:r>
            <a:r>
              <a:rPr kumimoji="1" lang="en-US" altLang="zh-CN" sz="1500" dirty="0">
                <a:latin typeface="宋体-简" panose="02010800040101010101" pitchFamily="2" charset="-122"/>
                <a:ea typeface="宋体-简" panose="02010800040101010101" pitchFamily="2" charset="-122"/>
              </a:rPr>
              <a:t>GQL</a:t>
            </a:r>
            <a:r>
              <a:rPr kumimoji="1" lang="zh-CN" altLang="en-US" sz="1500" dirty="0">
                <a:latin typeface="宋体-简" panose="02010800040101010101" pitchFamily="2" charset="-122"/>
                <a:ea typeface="宋体-简" panose="02010800040101010101" pitchFamily="2" charset="-122"/>
              </a:rPr>
              <a:t>等</a:t>
            </a:r>
            <a:endParaRPr lang="en-US" altLang="zh-CN" sz="1500" dirty="0">
              <a:latin typeface="Garamond" pitchFamily="18" charset="0"/>
            </a:endParaRPr>
          </a:p>
          <a:p>
            <a:pPr algn="l"/>
            <a:br>
              <a:rPr kumimoji="1" lang="en-US" altLang="zh-CN" sz="1500" dirty="0">
                <a:latin typeface="宋体-简" panose="02010800040101010101" pitchFamily="2" charset="-122"/>
                <a:ea typeface="宋体-简" panose="02010800040101010101" pitchFamily="2" charset="-122"/>
              </a:rPr>
            </a:br>
            <a:r>
              <a:rPr kumimoji="1" lang="en-US" altLang="zh-CN" sz="1500" dirty="0">
                <a:latin typeface="宋体-简" panose="02010800040101010101" pitchFamily="2" charset="-122"/>
                <a:ea typeface="宋体-简" panose="02010800040101010101" pitchFamily="2" charset="-122"/>
              </a:rPr>
              <a:t>3.</a:t>
            </a:r>
            <a:r>
              <a:rPr kumimoji="1" lang="zh-CN" altLang="en-US" sz="1500" dirty="0">
                <a:latin typeface="宋体-简" panose="02010800040101010101" pitchFamily="2" charset="-122"/>
                <a:ea typeface="宋体-简" panose="02010800040101010101" pitchFamily="2" charset="-122"/>
              </a:rPr>
              <a:t> 两类图数据库，一种是</a:t>
            </a:r>
            <a:r>
              <a:rPr kumimoji="1" lang="en-US" altLang="zh-CN" sz="1500" dirty="0">
                <a:latin typeface="宋体-简" panose="02010800040101010101" pitchFamily="2" charset="-122"/>
                <a:ea typeface="宋体-简" panose="02010800040101010101" pitchFamily="2" charset="-122"/>
              </a:rPr>
              <a:t>RDF</a:t>
            </a:r>
            <a:r>
              <a:rPr kumimoji="1" lang="zh-CN" altLang="en-US" sz="1500" dirty="0">
                <a:latin typeface="宋体-简" panose="02010800040101010101" pitchFamily="2" charset="-122"/>
                <a:ea typeface="宋体-简" panose="02010800040101010101" pitchFamily="2" charset="-122"/>
              </a:rPr>
              <a:t>图数据库，一种是属性图数据库。</a:t>
            </a:r>
            <a:endParaRPr kumimoji="1" lang="en-US" altLang="zh-CN" sz="1500" dirty="0">
              <a:latin typeface="宋体-简" panose="02010800040101010101" pitchFamily="2" charset="-122"/>
              <a:ea typeface="宋体-简" panose="02010800040101010101" pitchFamily="2" charset="-122"/>
            </a:endParaRPr>
          </a:p>
          <a:p>
            <a:pPr algn="l"/>
            <a:endParaRPr kumimoji="1" lang="en-US" altLang="zh-CN" sz="1500" dirty="0">
              <a:latin typeface="宋体-简" panose="02010800040101010101" pitchFamily="2" charset="-122"/>
              <a:ea typeface="宋体-简" panose="02010800040101010101" pitchFamily="2" charset="-122"/>
            </a:endParaRPr>
          </a:p>
        </p:txBody>
      </p:sp>
    </p:spTree>
    <p:extLst>
      <p:ext uri="{BB962C8B-B14F-4D97-AF65-F5344CB8AC3E}">
        <p14:creationId xmlns:p14="http://schemas.microsoft.com/office/powerpoint/2010/main" val="139317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 name="文本框 9"/>
          <p:cNvSpPr txBox="1"/>
          <p:nvPr/>
        </p:nvSpPr>
        <p:spPr>
          <a:xfrm flipH="1">
            <a:off x="301464" y="1296749"/>
            <a:ext cx="4078130" cy="814710"/>
          </a:xfrm>
          <a:prstGeom prst="rect">
            <a:avLst/>
          </a:prstGeom>
          <a:noFill/>
        </p:spPr>
        <p:txBody>
          <a:bodyPr wrap="square" rtlCol="0">
            <a:spAutoFit/>
          </a:bodyPr>
          <a:lstStyle/>
          <a:p>
            <a:pPr marL="257175" indent="-257175" algn="just">
              <a:lnSpc>
                <a:spcPct val="150000"/>
              </a:lnSpc>
              <a:buFont typeface="Arial" panose="020B0604020202090204" pitchFamily="34" charset="0"/>
              <a:buChar char="•"/>
            </a:pPr>
            <a:r>
              <a:rPr lang="en-US" altLang="zh-CN" sz="1650" dirty="0">
                <a:sym typeface="+mn-ea"/>
              </a:rPr>
              <a:t>RDF</a:t>
            </a:r>
            <a:r>
              <a:rPr lang="zh-CN" altLang="en-US" sz="1650" dirty="0">
                <a:sym typeface="+mn-ea"/>
              </a:rPr>
              <a:t>数据集是由一系列的</a:t>
            </a:r>
            <a:r>
              <a:rPr lang="en-US" altLang="zh-CN" sz="1650" dirty="0">
                <a:sym typeface="+mn-ea"/>
              </a:rPr>
              <a:t>&lt;</a:t>
            </a:r>
            <a:r>
              <a:rPr lang="zh-CN" altLang="en-US" sz="1650" dirty="0">
                <a:sym typeface="+mn-ea"/>
              </a:rPr>
              <a:t>主语、谓词、宾语</a:t>
            </a:r>
            <a:r>
              <a:rPr lang="en-US" altLang="zh-CN" sz="1650" dirty="0">
                <a:sym typeface="+mn-ea"/>
              </a:rPr>
              <a:t>&gt;</a:t>
            </a:r>
            <a:r>
              <a:rPr lang="zh-CN" altLang="en-US" sz="1650" dirty="0">
                <a:sym typeface="+mn-ea"/>
              </a:rPr>
              <a:t>的三元组来组成的。</a:t>
            </a:r>
            <a:endParaRPr sz="1650" dirty="0">
              <a:sym typeface="+mn-ea"/>
            </a:endParaRPr>
          </a:p>
        </p:txBody>
      </p:sp>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RDF</a:t>
            </a:r>
            <a:r>
              <a:rPr lang="zh-CN" altLang="en-US" b="1" dirty="0">
                <a:latin typeface="+mn-ea"/>
                <a:sym typeface="+mn-ea"/>
              </a:rPr>
              <a:t> 数据集</a:t>
            </a:r>
          </a:p>
        </p:txBody>
      </p:sp>
      <p:pic>
        <p:nvPicPr>
          <p:cNvPr id="3" name="图片 2" descr="屏幕快照 2020-05-25 下午11.39.50"/>
          <p:cNvPicPr>
            <a:picLocks noChangeAspect="1"/>
          </p:cNvPicPr>
          <p:nvPr/>
        </p:nvPicPr>
        <p:blipFill>
          <a:blip r:embed="rId3"/>
          <a:stretch>
            <a:fillRect/>
          </a:stretch>
        </p:blipFill>
        <p:spPr>
          <a:xfrm>
            <a:off x="4474845" y="961073"/>
            <a:ext cx="4078129" cy="3943826"/>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44</a:t>
            </a:fld>
            <a:endParaRPr kumimoji="1" lang="zh-CN" altLang="en-US"/>
          </a:p>
        </p:txBody>
      </p:sp>
    </p:spTree>
    <p:extLst>
      <p:ext uri="{BB962C8B-B14F-4D97-AF65-F5344CB8AC3E}">
        <p14:creationId xmlns:p14="http://schemas.microsoft.com/office/powerpoint/2010/main" val="127525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 name="文本框 9"/>
          <p:cNvSpPr txBox="1"/>
          <p:nvPr/>
        </p:nvSpPr>
        <p:spPr>
          <a:xfrm flipH="1">
            <a:off x="355524" y="1424666"/>
            <a:ext cx="3617119" cy="1195584"/>
          </a:xfrm>
          <a:prstGeom prst="rect">
            <a:avLst/>
          </a:prstGeom>
          <a:noFill/>
        </p:spPr>
        <p:txBody>
          <a:bodyPr wrap="square" rtlCol="0">
            <a:spAutoFit/>
          </a:bodyPr>
          <a:lstStyle/>
          <a:p>
            <a:pPr marL="257175" indent="-257175">
              <a:lnSpc>
                <a:spcPct val="150000"/>
              </a:lnSpc>
              <a:buFont typeface="Arial" panose="020B0604020202090204" pitchFamily="34" charset="0"/>
              <a:buChar char="•"/>
            </a:pPr>
            <a:r>
              <a:rPr lang="zh-CN" altLang="en-US" sz="1650" dirty="0">
                <a:sym typeface="+mn-ea"/>
              </a:rPr>
              <a:t>每条三元组对应了</a:t>
            </a:r>
            <a:r>
              <a:rPr lang="en-US" altLang="zh-CN" sz="1650" dirty="0">
                <a:sym typeface="+mn-ea"/>
              </a:rPr>
              <a:t>RDF</a:t>
            </a:r>
            <a:r>
              <a:rPr lang="zh-CN" altLang="en-US" sz="1650" dirty="0">
                <a:sym typeface="+mn-ea"/>
              </a:rPr>
              <a:t>图中的一条边，三元组中的主语和宾语对应的是图中的顶点。</a:t>
            </a:r>
            <a:endParaRPr sz="1650" dirty="0">
              <a:sym typeface="+mn-ea"/>
            </a:endParaRPr>
          </a:p>
        </p:txBody>
      </p:sp>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RDF</a:t>
            </a:r>
            <a:r>
              <a:rPr lang="zh-CN" altLang="en-US" b="1" dirty="0">
                <a:latin typeface="+mn-ea"/>
                <a:sym typeface="+mn-ea"/>
              </a:rPr>
              <a:t> 图</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45</a:t>
            </a:fld>
            <a:endParaRPr kumimoji="1" lang="zh-CN" altLang="en-US"/>
          </a:p>
        </p:txBody>
      </p:sp>
      <p:pic>
        <p:nvPicPr>
          <p:cNvPr id="9" name="图片 8"/>
          <p:cNvPicPr>
            <a:picLocks noChangeAspect="1"/>
          </p:cNvPicPr>
          <p:nvPr/>
        </p:nvPicPr>
        <p:blipFill>
          <a:blip r:embed="rId3"/>
          <a:stretch>
            <a:fillRect/>
          </a:stretch>
        </p:blipFill>
        <p:spPr>
          <a:xfrm>
            <a:off x="4141470" y="961072"/>
            <a:ext cx="4897755" cy="2791778"/>
          </a:xfrm>
          <a:prstGeom prst="rect">
            <a:avLst/>
          </a:prstGeom>
        </p:spPr>
      </p:pic>
      <p:sp>
        <p:nvSpPr>
          <p:cNvPr id="3" name="文本框 2">
            <a:extLst>
              <a:ext uri="{FF2B5EF4-FFF2-40B4-BE49-F238E27FC236}">
                <a16:creationId xmlns:a16="http://schemas.microsoft.com/office/drawing/2014/main" id="{F7DA395C-15B8-EDE9-C86B-795E01A69ABC}"/>
              </a:ext>
            </a:extLst>
          </p:cNvPr>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spTree>
    <p:extLst>
      <p:ext uri="{BB962C8B-B14F-4D97-AF65-F5344CB8AC3E}">
        <p14:creationId xmlns:p14="http://schemas.microsoft.com/office/powerpoint/2010/main" val="92455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SPARQL</a:t>
            </a:r>
            <a:r>
              <a:rPr lang="zh-CN" altLang="en-US" b="1" dirty="0">
                <a:latin typeface="+mn-ea"/>
                <a:sym typeface="+mn-ea"/>
              </a:rPr>
              <a:t> </a:t>
            </a:r>
            <a:r>
              <a:rPr lang="en-US" altLang="zh-CN" b="1" dirty="0">
                <a:latin typeface="+mn-ea"/>
                <a:sym typeface="+mn-ea"/>
              </a:rPr>
              <a:t>Queries</a:t>
            </a:r>
            <a:endParaRPr lang="zh-CN" altLang="en-US" b="1" dirty="0">
              <a:latin typeface="+mn-ea"/>
              <a:sym typeface="+mn-ea"/>
            </a:endParaRPr>
          </a:p>
        </p:txBody>
      </p:sp>
      <p:pic>
        <p:nvPicPr>
          <p:cNvPr id="3" name="图片 2" descr="屏幕快照 2020-05-25 下午11.39.50"/>
          <p:cNvPicPr>
            <a:picLocks noChangeAspect="1"/>
          </p:cNvPicPr>
          <p:nvPr/>
        </p:nvPicPr>
        <p:blipFill>
          <a:blip r:embed="rId3"/>
          <a:stretch>
            <a:fillRect/>
          </a:stretch>
        </p:blipFill>
        <p:spPr>
          <a:xfrm>
            <a:off x="4204681" y="863792"/>
            <a:ext cx="4078129" cy="3943826"/>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46</a:t>
            </a:fld>
            <a:endParaRPr kumimoji="1" lang="zh-CN" altLang="en-US"/>
          </a:p>
        </p:txBody>
      </p:sp>
      <p:pic>
        <p:nvPicPr>
          <p:cNvPr id="9" name="图片 8" descr="屏幕快照 2020-05-26 下午4.15.47">
            <a:extLst>
              <a:ext uri="{FF2B5EF4-FFF2-40B4-BE49-F238E27FC236}">
                <a16:creationId xmlns:a16="http://schemas.microsoft.com/office/drawing/2014/main" id="{3E1D3911-CD3E-8448-A104-5E391BBBBD0E}"/>
              </a:ext>
            </a:extLst>
          </p:cNvPr>
          <p:cNvPicPr>
            <a:picLocks noChangeAspect="1"/>
          </p:cNvPicPr>
          <p:nvPr/>
        </p:nvPicPr>
        <p:blipFill>
          <a:blip r:embed="rId4"/>
          <a:stretch>
            <a:fillRect/>
          </a:stretch>
        </p:blipFill>
        <p:spPr>
          <a:xfrm>
            <a:off x="609005" y="1608329"/>
            <a:ext cx="3110157" cy="2649313"/>
          </a:xfrm>
          <a:prstGeom prst="rect">
            <a:avLst/>
          </a:prstGeom>
        </p:spPr>
      </p:pic>
      <p:sp>
        <p:nvSpPr>
          <p:cNvPr id="7" name="文本框 6">
            <a:extLst>
              <a:ext uri="{FF2B5EF4-FFF2-40B4-BE49-F238E27FC236}">
                <a16:creationId xmlns:a16="http://schemas.microsoft.com/office/drawing/2014/main" id="{F103B07A-BF1B-18F6-B807-9261FD1F1CC4}"/>
              </a:ext>
            </a:extLst>
          </p:cNvPr>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spTree>
    <p:extLst>
      <p:ext uri="{BB962C8B-B14F-4D97-AF65-F5344CB8AC3E}">
        <p14:creationId xmlns:p14="http://schemas.microsoft.com/office/powerpoint/2010/main" val="960187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47</a:t>
            </a:fld>
            <a:endParaRPr kumimoji="1" lang="zh-CN" altLang="en-US"/>
          </a:p>
        </p:txBody>
      </p:sp>
      <p:sp>
        <p:nvSpPr>
          <p:cNvPr id="11" name="文本框 10">
            <a:extLst>
              <a:ext uri="{FF2B5EF4-FFF2-40B4-BE49-F238E27FC236}">
                <a16:creationId xmlns:a16="http://schemas.microsoft.com/office/drawing/2014/main" id="{D59C7BC0-8283-F345-91EB-FEF11FFC7E81}"/>
              </a:ext>
            </a:extLst>
          </p:cNvPr>
          <p:cNvSpPr txBox="1"/>
          <p:nvPr/>
        </p:nvSpPr>
        <p:spPr>
          <a:xfrm flipH="1">
            <a:off x="578644" y="1617788"/>
            <a:ext cx="3183163" cy="1576970"/>
          </a:xfrm>
          <a:prstGeom prst="rect">
            <a:avLst/>
          </a:prstGeom>
          <a:noFill/>
        </p:spPr>
        <p:txBody>
          <a:bodyPr wrap="square" rtlCol="0">
            <a:spAutoFit/>
          </a:bodyPr>
          <a:lstStyle/>
          <a:p>
            <a:pPr algn="just">
              <a:lnSpc>
                <a:spcPct val="150000"/>
              </a:lnSpc>
            </a:pPr>
            <a:r>
              <a:rPr lang="zh-CN" altLang="en-US" sz="1650" dirty="0">
                <a:sym typeface="+mn-ea"/>
              </a:rPr>
              <a:t>顶点和边都有任意数目的</a:t>
            </a:r>
            <a:r>
              <a:rPr lang="en-US" altLang="zh-CN" sz="1650" dirty="0">
                <a:sym typeface="+mn-ea"/>
              </a:rPr>
              <a:t>Key/Value</a:t>
            </a:r>
            <a:r>
              <a:rPr lang="zh-CN" altLang="en-US" sz="1650" dirty="0">
                <a:sym typeface="+mn-ea"/>
              </a:rPr>
              <a:t>对，作为其属性。顶点表示实体，边表示实体之间的关系。</a:t>
            </a:r>
            <a:endParaRPr sz="1650" dirty="0">
              <a:sym typeface="+mn-ea"/>
            </a:endParaRPr>
          </a:p>
        </p:txBody>
      </p:sp>
      <p:sp>
        <p:nvSpPr>
          <p:cNvPr id="12" name="文本框 11">
            <a:extLst>
              <a:ext uri="{FF2B5EF4-FFF2-40B4-BE49-F238E27FC236}">
                <a16:creationId xmlns:a16="http://schemas.microsoft.com/office/drawing/2014/main" id="{7FBC7C5F-75B3-7C4E-9280-12594D7B351D}"/>
              </a:ext>
            </a:extLst>
          </p:cNvPr>
          <p:cNvSpPr txBox="1"/>
          <p:nvPr/>
        </p:nvSpPr>
        <p:spPr>
          <a:xfrm>
            <a:off x="578644" y="961073"/>
            <a:ext cx="3800951" cy="369332"/>
          </a:xfrm>
          <a:prstGeom prst="rect">
            <a:avLst/>
          </a:prstGeom>
          <a:noFill/>
        </p:spPr>
        <p:txBody>
          <a:bodyPr wrap="square" rtlCol="0">
            <a:spAutoFit/>
          </a:bodyPr>
          <a:lstStyle/>
          <a:p>
            <a:pPr algn="l"/>
            <a:r>
              <a:rPr lang="zh-CN" altLang="en-US" b="1" dirty="0">
                <a:latin typeface="+mn-ea"/>
                <a:sym typeface="+mn-ea"/>
              </a:rPr>
              <a:t>属性图</a:t>
            </a:r>
          </a:p>
        </p:txBody>
      </p:sp>
      <p:pic>
        <p:nvPicPr>
          <p:cNvPr id="13" name="图片 12" descr="屏幕快照 2020-05-27 下午9.08.22">
            <a:extLst>
              <a:ext uri="{FF2B5EF4-FFF2-40B4-BE49-F238E27FC236}">
                <a16:creationId xmlns:a16="http://schemas.microsoft.com/office/drawing/2014/main" id="{ED8A2130-C736-7B4D-B5F4-B709D22DAF53}"/>
              </a:ext>
            </a:extLst>
          </p:cNvPr>
          <p:cNvPicPr>
            <a:picLocks noChangeAspect="1"/>
          </p:cNvPicPr>
          <p:nvPr/>
        </p:nvPicPr>
        <p:blipFill>
          <a:blip r:embed="rId3"/>
          <a:stretch>
            <a:fillRect/>
          </a:stretch>
        </p:blipFill>
        <p:spPr>
          <a:xfrm>
            <a:off x="3948566" y="1330405"/>
            <a:ext cx="4468069" cy="2580973"/>
          </a:xfrm>
          <a:prstGeom prst="rect">
            <a:avLst/>
          </a:prstGeom>
        </p:spPr>
      </p:pic>
      <p:sp>
        <p:nvSpPr>
          <p:cNvPr id="3" name="文本框 2">
            <a:extLst>
              <a:ext uri="{FF2B5EF4-FFF2-40B4-BE49-F238E27FC236}">
                <a16:creationId xmlns:a16="http://schemas.microsoft.com/office/drawing/2014/main" id="{BBE3CCE7-A287-1E6D-89F5-64CBCD7B0C97}"/>
              </a:ext>
            </a:extLst>
          </p:cNvPr>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spTree>
    <p:extLst>
      <p:ext uri="{BB962C8B-B14F-4D97-AF65-F5344CB8AC3E}">
        <p14:creationId xmlns:p14="http://schemas.microsoft.com/office/powerpoint/2010/main" val="2223988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48</a:t>
            </a:fld>
            <a:endParaRPr kumimoji="1" lang="zh-CN" altLang="en-US"/>
          </a:p>
        </p:txBody>
      </p:sp>
      <p:sp>
        <p:nvSpPr>
          <p:cNvPr id="12" name="文本框 11">
            <a:extLst>
              <a:ext uri="{FF2B5EF4-FFF2-40B4-BE49-F238E27FC236}">
                <a16:creationId xmlns:a16="http://schemas.microsoft.com/office/drawing/2014/main" id="{7FBC7C5F-75B3-7C4E-9280-12594D7B351D}"/>
              </a:ext>
            </a:extLst>
          </p:cNvPr>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Cypher</a:t>
            </a:r>
            <a:r>
              <a:rPr lang="zh-CN" altLang="en-US" b="1" dirty="0">
                <a:latin typeface="+mn-ea"/>
                <a:sym typeface="+mn-ea"/>
              </a:rPr>
              <a:t> </a:t>
            </a:r>
            <a:r>
              <a:rPr lang="en-US" altLang="zh-CN" b="1" dirty="0">
                <a:latin typeface="+mn-ea"/>
                <a:sym typeface="+mn-ea"/>
              </a:rPr>
              <a:t>Queries</a:t>
            </a:r>
            <a:endParaRPr lang="zh-CN" altLang="en-US" b="1" dirty="0">
              <a:latin typeface="+mn-ea"/>
              <a:sym typeface="+mn-ea"/>
            </a:endParaRPr>
          </a:p>
        </p:txBody>
      </p:sp>
      <p:pic>
        <p:nvPicPr>
          <p:cNvPr id="13" name="图片 12" descr="屏幕快照 2020-05-27 下午9.08.22">
            <a:extLst>
              <a:ext uri="{FF2B5EF4-FFF2-40B4-BE49-F238E27FC236}">
                <a16:creationId xmlns:a16="http://schemas.microsoft.com/office/drawing/2014/main" id="{ED8A2130-C736-7B4D-B5F4-B709D22DAF53}"/>
              </a:ext>
            </a:extLst>
          </p:cNvPr>
          <p:cNvPicPr>
            <a:picLocks noChangeAspect="1"/>
          </p:cNvPicPr>
          <p:nvPr/>
        </p:nvPicPr>
        <p:blipFill>
          <a:blip r:embed="rId3"/>
          <a:stretch>
            <a:fillRect/>
          </a:stretch>
        </p:blipFill>
        <p:spPr>
          <a:xfrm>
            <a:off x="867663" y="2233135"/>
            <a:ext cx="4468069" cy="2580973"/>
          </a:xfrm>
          <a:prstGeom prst="rect">
            <a:avLst/>
          </a:prstGeom>
        </p:spPr>
      </p:pic>
      <p:pic>
        <p:nvPicPr>
          <p:cNvPr id="9" name="图片 8">
            <a:extLst>
              <a:ext uri="{FF2B5EF4-FFF2-40B4-BE49-F238E27FC236}">
                <a16:creationId xmlns:a16="http://schemas.microsoft.com/office/drawing/2014/main" id="{0343A467-39F3-9D40-B06D-770A5E61EA7E}"/>
              </a:ext>
            </a:extLst>
          </p:cNvPr>
          <p:cNvPicPr>
            <a:picLocks noChangeAspect="1"/>
          </p:cNvPicPr>
          <p:nvPr/>
        </p:nvPicPr>
        <p:blipFill>
          <a:blip r:embed="rId4"/>
          <a:stretch>
            <a:fillRect/>
          </a:stretch>
        </p:blipFill>
        <p:spPr>
          <a:xfrm>
            <a:off x="3945298" y="1113885"/>
            <a:ext cx="4232347" cy="1040962"/>
          </a:xfrm>
          <a:prstGeom prst="rect">
            <a:avLst/>
          </a:prstGeom>
        </p:spPr>
      </p:pic>
      <p:sp>
        <p:nvSpPr>
          <p:cNvPr id="3" name="文本框 2">
            <a:extLst>
              <a:ext uri="{FF2B5EF4-FFF2-40B4-BE49-F238E27FC236}">
                <a16:creationId xmlns:a16="http://schemas.microsoft.com/office/drawing/2014/main" id="{C108318D-2CA7-8CDD-24ED-D84A5B39B0EA}"/>
              </a:ext>
            </a:extLst>
          </p:cNvPr>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spTree>
    <p:extLst>
      <p:ext uri="{BB962C8B-B14F-4D97-AF65-F5344CB8AC3E}">
        <p14:creationId xmlns:p14="http://schemas.microsoft.com/office/powerpoint/2010/main" val="2648803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49</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第八讲</a:t>
            </a:r>
            <a:r>
              <a:rPr kumimoji="1" lang="en-US" altLang="zh-CN" sz="1500" dirty="0"/>
              <a:t>.</a:t>
            </a:r>
            <a:r>
              <a:rPr kumimoji="1" lang="zh-CN" altLang="en-US" sz="1500" dirty="0"/>
              <a:t>   图计算系统</a:t>
            </a:r>
            <a:endParaRPr kumimoji="1" lang="en-US" altLang="zh-CN" sz="1500" dirty="0"/>
          </a:p>
        </p:txBody>
      </p:sp>
      <p:sp>
        <p:nvSpPr>
          <p:cNvPr id="7" name="矩形 6">
            <a:extLst>
              <a:ext uri="{FF2B5EF4-FFF2-40B4-BE49-F238E27FC236}">
                <a16:creationId xmlns:a16="http://schemas.microsoft.com/office/drawing/2014/main" id="{5253AFD8-7DE4-110E-0ECD-B7C01360AC29}"/>
              </a:ext>
            </a:extLst>
          </p:cNvPr>
          <p:cNvSpPr/>
          <p:nvPr/>
        </p:nvSpPr>
        <p:spPr>
          <a:xfrm>
            <a:off x="419694" y="1407600"/>
            <a:ext cx="6930339" cy="553998"/>
          </a:xfrm>
          <a:prstGeom prst="rect">
            <a:avLst/>
          </a:prstGeom>
        </p:spPr>
        <p:txBody>
          <a:bodyPr wrap="square">
            <a:spAutoFit/>
          </a:bodyPr>
          <a:lstStyle/>
          <a:p>
            <a:r>
              <a:rPr lang="en-US" altLang="zh-CN" sz="1500" dirty="0">
                <a:solidFill>
                  <a:srgbClr val="000000"/>
                </a:solidFill>
                <a:latin typeface="Times New Roman" panose="02020603050405020304" pitchFamily="18" charset="0"/>
                <a:cs typeface="Times New Roman" panose="02020603050405020304" pitchFamily="18" charset="0"/>
              </a:rPr>
              <a:t>Pregel-like </a:t>
            </a:r>
            <a:r>
              <a:rPr lang="zh-CN" altLang="en-US" sz="1500" dirty="0">
                <a:solidFill>
                  <a:srgbClr val="000000"/>
                </a:solidFill>
                <a:latin typeface="Times New Roman" panose="02020603050405020304" pitchFamily="18" charset="0"/>
                <a:cs typeface="Times New Roman" panose="02020603050405020304" pitchFamily="18" charset="0"/>
              </a:rPr>
              <a:t>系统是基于</a:t>
            </a:r>
            <a:r>
              <a:rPr lang="en-US" altLang="zh-CN" sz="1500" dirty="0">
                <a:solidFill>
                  <a:srgbClr val="0000FF"/>
                </a:solidFill>
                <a:latin typeface="Times New Roman" panose="02020603050405020304" pitchFamily="18" charset="0"/>
                <a:cs typeface="Times New Roman" panose="02020603050405020304" pitchFamily="18" charset="0"/>
              </a:rPr>
              <a:t>BSP (Bulk Synchronous Parallel )</a:t>
            </a:r>
            <a:r>
              <a:rPr lang="zh-CN" altLang="en-US" sz="1500" dirty="0">
                <a:solidFill>
                  <a:srgbClr val="0000FF"/>
                </a:solidFill>
                <a:latin typeface="Times New Roman" panose="02020603050405020304" pitchFamily="18" charset="0"/>
                <a:cs typeface="Times New Roman" panose="02020603050405020304" pitchFamily="18" charset="0"/>
              </a:rPr>
              <a:t>模型</a:t>
            </a:r>
            <a:r>
              <a:rPr lang="en-US" altLang="zh-CN" sz="1500" dirty="0">
                <a:solidFill>
                  <a:srgbClr val="0000FF"/>
                </a:solidFill>
                <a:latin typeface="Times New Roman" panose="02020603050405020304" pitchFamily="18" charset="0"/>
                <a:cs typeface="Times New Roman" panose="02020603050405020304" pitchFamily="18" charset="0"/>
              </a:rPr>
              <a:t>, </a:t>
            </a:r>
            <a:r>
              <a:rPr lang="zh-CN" altLang="en-US" sz="1500" dirty="0">
                <a:solidFill>
                  <a:srgbClr val="000000"/>
                </a:solidFill>
                <a:latin typeface="Times New Roman" panose="02020603050405020304" pitchFamily="18" charset="0"/>
                <a:cs typeface="Times New Roman" panose="02020603050405020304" pitchFamily="18" charset="0"/>
              </a:rPr>
              <a:t>以点为中心的计算系统</a:t>
            </a:r>
            <a:r>
              <a:rPr lang="en-US" altLang="zh-CN" sz="1500" dirty="0">
                <a:solidFill>
                  <a:srgbClr val="000000"/>
                </a:solidFill>
                <a:latin typeface="CMSS10"/>
              </a:rPr>
              <a:t>.</a:t>
            </a:r>
          </a:p>
        </p:txBody>
      </p:sp>
      <p:sp>
        <p:nvSpPr>
          <p:cNvPr id="9" name="文本框 8">
            <a:extLst>
              <a:ext uri="{FF2B5EF4-FFF2-40B4-BE49-F238E27FC236}">
                <a16:creationId xmlns:a16="http://schemas.microsoft.com/office/drawing/2014/main" id="{DEE3DE9D-7A03-B9A8-623A-51C81BF02359}"/>
              </a:ext>
            </a:extLst>
          </p:cNvPr>
          <p:cNvSpPr txBox="1"/>
          <p:nvPr/>
        </p:nvSpPr>
        <p:spPr>
          <a:xfrm>
            <a:off x="340917" y="2030847"/>
            <a:ext cx="4989181" cy="369332"/>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a:t>
            </a:r>
            <a:r>
              <a:rPr lang="en-US" altLang="zh-CN" dirty="0">
                <a:solidFill>
                  <a:srgbClr val="FF0000"/>
                </a:solidFill>
              </a:rPr>
              <a:t>Think like a vertex</a:t>
            </a:r>
            <a:r>
              <a:rPr lang="en-US" altLang="zh-CN" dirty="0"/>
              <a:t>”</a:t>
            </a:r>
            <a:r>
              <a:rPr lang="zh-CN" altLang="en-US" b="1" dirty="0">
                <a:solidFill>
                  <a:srgbClr val="720606"/>
                </a:solidFill>
              </a:rPr>
              <a:t>  </a:t>
            </a:r>
            <a:endParaRPr lang="zh-CN" altLang="en-US" dirty="0"/>
          </a:p>
        </p:txBody>
      </p:sp>
      <p:sp>
        <p:nvSpPr>
          <p:cNvPr id="10" name="椭圆 9">
            <a:extLst>
              <a:ext uri="{FF2B5EF4-FFF2-40B4-BE49-F238E27FC236}">
                <a16:creationId xmlns:a16="http://schemas.microsoft.com/office/drawing/2014/main" id="{25AD0058-8EEF-6B7C-AD8B-0A82AD72CBF8}"/>
              </a:ext>
            </a:extLst>
          </p:cNvPr>
          <p:cNvSpPr/>
          <p:nvPr/>
        </p:nvSpPr>
        <p:spPr>
          <a:xfrm>
            <a:off x="4087960" y="3100824"/>
            <a:ext cx="594066" cy="5940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t>
            </a:r>
            <a:endParaRPr lang="zh-CN" altLang="en-US" sz="2400" dirty="0"/>
          </a:p>
        </p:txBody>
      </p:sp>
      <p:sp>
        <p:nvSpPr>
          <p:cNvPr id="11" name="椭圆 10">
            <a:extLst>
              <a:ext uri="{FF2B5EF4-FFF2-40B4-BE49-F238E27FC236}">
                <a16:creationId xmlns:a16="http://schemas.microsoft.com/office/drawing/2014/main" id="{76EBF571-EAF3-E592-5141-F62131226EFB}"/>
              </a:ext>
            </a:extLst>
          </p:cNvPr>
          <p:cNvSpPr/>
          <p:nvPr/>
        </p:nvSpPr>
        <p:spPr>
          <a:xfrm>
            <a:off x="3064402" y="2281207"/>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1BEE5429-B172-BBE8-941B-49163A9E3FC9}"/>
              </a:ext>
            </a:extLst>
          </p:cNvPr>
          <p:cNvSpPr/>
          <p:nvPr/>
        </p:nvSpPr>
        <p:spPr>
          <a:xfrm>
            <a:off x="5033065" y="2274292"/>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3FAC92CC-E948-E6E6-0731-2FA69EA95A3F}"/>
              </a:ext>
            </a:extLst>
          </p:cNvPr>
          <p:cNvSpPr/>
          <p:nvPr/>
        </p:nvSpPr>
        <p:spPr>
          <a:xfrm>
            <a:off x="3064402" y="3948478"/>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a:extLst>
              <a:ext uri="{FF2B5EF4-FFF2-40B4-BE49-F238E27FC236}">
                <a16:creationId xmlns:a16="http://schemas.microsoft.com/office/drawing/2014/main" id="{FC782E9D-9E20-F1AA-5AE0-9125F48208F4}"/>
              </a:ext>
            </a:extLst>
          </p:cNvPr>
          <p:cNvSpPr/>
          <p:nvPr/>
        </p:nvSpPr>
        <p:spPr>
          <a:xfrm>
            <a:off x="5033065" y="4056490"/>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 name="直接箭头连接符 8">
            <a:extLst>
              <a:ext uri="{FF2B5EF4-FFF2-40B4-BE49-F238E27FC236}">
                <a16:creationId xmlns:a16="http://schemas.microsoft.com/office/drawing/2014/main" id="{62FFDB09-7F05-19FD-728C-7FB16B6F4072}"/>
              </a:ext>
            </a:extLst>
          </p:cNvPr>
          <p:cNvCxnSpPr>
            <a:stCxn id="10" idx="1"/>
          </p:cNvCxnSpPr>
          <p:nvPr/>
        </p:nvCxnSpPr>
        <p:spPr>
          <a:xfrm flipH="1" flipV="1">
            <a:off x="3658469" y="2698647"/>
            <a:ext cx="516491" cy="489176"/>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56">
            <a:extLst>
              <a:ext uri="{FF2B5EF4-FFF2-40B4-BE49-F238E27FC236}">
                <a16:creationId xmlns:a16="http://schemas.microsoft.com/office/drawing/2014/main" id="{BAEF4689-1F0A-1E66-31CA-2D8D4B3D0B2D}"/>
              </a:ext>
            </a:extLst>
          </p:cNvPr>
          <p:cNvCxnSpPr>
            <a:stCxn id="10" idx="7"/>
            <a:endCxn id="12" idx="3"/>
          </p:cNvCxnSpPr>
          <p:nvPr/>
        </p:nvCxnSpPr>
        <p:spPr>
          <a:xfrm flipV="1">
            <a:off x="4595027" y="2781359"/>
            <a:ext cx="525038" cy="406464"/>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7" name="直接箭头连接符 70">
            <a:extLst>
              <a:ext uri="{FF2B5EF4-FFF2-40B4-BE49-F238E27FC236}">
                <a16:creationId xmlns:a16="http://schemas.microsoft.com/office/drawing/2014/main" id="{C80AEEB7-BD6B-C77E-3207-033ED2064B3B}"/>
              </a:ext>
            </a:extLst>
          </p:cNvPr>
          <p:cNvCxnSpPr>
            <a:stCxn id="10" idx="3"/>
          </p:cNvCxnSpPr>
          <p:nvPr/>
        </p:nvCxnSpPr>
        <p:spPr>
          <a:xfrm flipH="1">
            <a:off x="3658469" y="3607891"/>
            <a:ext cx="516491" cy="504770"/>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直接箭头连接符 74">
            <a:extLst>
              <a:ext uri="{FF2B5EF4-FFF2-40B4-BE49-F238E27FC236}">
                <a16:creationId xmlns:a16="http://schemas.microsoft.com/office/drawing/2014/main" id="{3DB95C7B-298A-2168-E1D7-A7F2D7FA07A5}"/>
              </a:ext>
            </a:extLst>
          </p:cNvPr>
          <p:cNvCxnSpPr>
            <a:stCxn id="10" idx="5"/>
            <a:endCxn id="14" idx="1"/>
          </p:cNvCxnSpPr>
          <p:nvPr/>
        </p:nvCxnSpPr>
        <p:spPr>
          <a:xfrm>
            <a:off x="4595027" y="3607890"/>
            <a:ext cx="525038" cy="535599"/>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7840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1AC1-C613-4BD3-00A3-B494B9A6C09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0E06B3-EC73-A16E-DAFD-870B7F9F966C}"/>
              </a:ext>
            </a:extLst>
          </p:cNvPr>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a:extLst>
              <a:ext uri="{FF2B5EF4-FFF2-40B4-BE49-F238E27FC236}">
                <a16:creationId xmlns:a16="http://schemas.microsoft.com/office/drawing/2014/main" id="{C6BB491A-55E8-4C57-1682-C0D8DBD9AF54}"/>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8DBD2554-1384-4EE1-0ED3-5FBA91005A4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E600BFE8-ECAC-A474-5305-95F57A48A359}"/>
              </a:ext>
            </a:extLst>
          </p:cNvPr>
          <p:cNvSpPr>
            <a:spLocks noGrp="1"/>
          </p:cNvSpPr>
          <p:nvPr>
            <p:ph type="sldNum" sz="quarter" idx="12"/>
          </p:nvPr>
        </p:nvSpPr>
        <p:spPr/>
        <p:txBody>
          <a:bodyPr/>
          <a:lstStyle/>
          <a:p>
            <a:fld id="{36A25BD4-2C18-3241-A107-B7FFDDC89A82}" type="slidenum">
              <a:rPr kumimoji="1" lang="zh-CN" altLang="en-US" smtClean="0"/>
              <a:t>5</a:t>
            </a:fld>
            <a:endParaRPr kumimoji="1" lang="zh-CN" altLang="en-US"/>
          </a:p>
        </p:txBody>
      </p:sp>
      <p:sp>
        <p:nvSpPr>
          <p:cNvPr id="3" name="矩形 2">
            <a:extLst>
              <a:ext uri="{FF2B5EF4-FFF2-40B4-BE49-F238E27FC236}">
                <a16:creationId xmlns:a16="http://schemas.microsoft.com/office/drawing/2014/main" id="{DCF267EF-9A0A-3B10-D82F-CEE9D58976E7}"/>
              </a:ext>
            </a:extLst>
          </p:cNvPr>
          <p:cNvSpPr/>
          <p:nvPr/>
        </p:nvSpPr>
        <p:spPr>
          <a:xfrm>
            <a:off x="419695" y="955794"/>
            <a:ext cx="8226594" cy="646331"/>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[欧拉回路] </a:t>
            </a:r>
            <a:r>
              <a:rPr lang="zh-CN" altLang="en-US" b="0" i="0" dirty="0">
                <a:solidFill>
                  <a:srgbClr val="333333"/>
                </a:solidFill>
                <a:effectLst/>
                <a:latin typeface="-apple-system"/>
              </a:rPr>
              <a:t>如果图</a:t>
            </a:r>
            <a:r>
              <a:rPr lang="en" altLang="zh-CN" b="0" i="0" dirty="0">
                <a:solidFill>
                  <a:srgbClr val="333333"/>
                </a:solidFill>
                <a:effectLst/>
                <a:latin typeface="-apple-system"/>
              </a:rPr>
              <a:t>G</a:t>
            </a:r>
            <a:r>
              <a:rPr lang="zh-CN" altLang="en-US" b="0" i="0" dirty="0">
                <a:solidFill>
                  <a:srgbClr val="333333"/>
                </a:solidFill>
                <a:effectLst/>
                <a:latin typeface="-apple-system"/>
              </a:rPr>
              <a:t>中的一个回路包括每条边恰好一次，则该回路称为欧拉回路 </a:t>
            </a:r>
            <a:r>
              <a:rPr lang="en-US" altLang="zh-CN" b="0" i="0" dirty="0">
                <a:solidFill>
                  <a:srgbClr val="333333"/>
                </a:solidFill>
                <a:effectLst/>
                <a:latin typeface="-apple-system"/>
              </a:rPr>
              <a:t>(</a:t>
            </a:r>
            <a:r>
              <a:rPr lang="en" altLang="zh-CN" b="0" i="0" dirty="0">
                <a:solidFill>
                  <a:srgbClr val="333333"/>
                </a:solidFill>
                <a:effectLst/>
                <a:latin typeface="-apple-system"/>
              </a:rPr>
              <a:t>Euler circuit)</a:t>
            </a:r>
            <a:r>
              <a:rPr lang="zh-CN" altLang="en" b="0" i="0" dirty="0">
                <a:solidFill>
                  <a:srgbClr val="333333"/>
                </a:solidFill>
                <a:effectLst/>
                <a:latin typeface="-apple-system"/>
              </a:rPr>
              <a:t>。</a:t>
            </a:r>
            <a:endParaRPr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560F6EEB-DF1E-B7DA-27ED-D1F4CA29C02C}"/>
              </a:ext>
            </a:extLst>
          </p:cNvPr>
          <p:cNvSpPr txBox="1"/>
          <p:nvPr/>
        </p:nvSpPr>
        <p:spPr>
          <a:xfrm>
            <a:off x="538221" y="1787050"/>
            <a:ext cx="7581137" cy="2308324"/>
          </a:xfrm>
          <a:prstGeom prst="rect">
            <a:avLst/>
          </a:prstGeom>
          <a:noFill/>
        </p:spPr>
        <p:txBody>
          <a:bodyPr wrap="square">
            <a:spAutoFit/>
          </a:bodyPr>
          <a:lstStyle/>
          <a:p>
            <a:pPr marL="285750" indent="-285750">
              <a:buFont typeface="Arial" panose="020B0604020202020204" pitchFamily="34" charset="0"/>
              <a:buChar char="•"/>
            </a:pPr>
            <a:r>
              <a:rPr lang="zh-CN" altLang="en-US" b="1" dirty="0"/>
              <a:t>无向图存在欧拉回路的充要条件</a:t>
            </a:r>
            <a:endParaRPr lang="en-US" altLang="zh-CN" b="1" dirty="0"/>
          </a:p>
          <a:p>
            <a:endParaRPr lang="zh-CN" altLang="en-US" dirty="0"/>
          </a:p>
          <a:p>
            <a:r>
              <a:rPr lang="zh-CN" altLang="en-US" dirty="0"/>
              <a:t>一个无向图存在欧拉回路，当且仅当该图所有顶点度数都为偶数,且该图是连通图。</a:t>
            </a:r>
            <a:endParaRPr lang="en-US" altLang="zh-CN" dirty="0"/>
          </a:p>
          <a:p>
            <a:endParaRPr lang="zh-CN" altLang="en-US" dirty="0"/>
          </a:p>
          <a:p>
            <a:pPr marL="285750" indent="-285750">
              <a:buFont typeface="Arial" panose="020B0604020202020204" pitchFamily="34" charset="0"/>
              <a:buChar char="•"/>
            </a:pPr>
            <a:r>
              <a:rPr lang="zh-CN" altLang="en-US" b="1" dirty="0"/>
              <a:t>有向图存在欧拉回路的充要条件</a:t>
            </a:r>
            <a:endParaRPr lang="en-US" altLang="zh-CN" b="1" dirty="0"/>
          </a:p>
          <a:p>
            <a:endParaRPr lang="zh-CN" altLang="en-US" dirty="0"/>
          </a:p>
          <a:p>
            <a:r>
              <a:rPr lang="zh-CN" altLang="en-US" dirty="0"/>
              <a:t>一个有向图存在欧拉回路，所有顶点的入度等于出度且该图是连通图。</a:t>
            </a:r>
          </a:p>
        </p:txBody>
      </p:sp>
    </p:spTree>
    <p:extLst>
      <p:ext uri="{BB962C8B-B14F-4D97-AF65-F5344CB8AC3E}">
        <p14:creationId xmlns:p14="http://schemas.microsoft.com/office/powerpoint/2010/main" val="2096191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50</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第八讲</a:t>
            </a:r>
            <a:r>
              <a:rPr kumimoji="1" lang="en-US" altLang="zh-CN" sz="1500" dirty="0"/>
              <a:t>.</a:t>
            </a:r>
            <a:r>
              <a:rPr kumimoji="1" lang="zh-CN" altLang="en-US" sz="1500" dirty="0"/>
              <a:t>   图计算系统</a:t>
            </a:r>
            <a:endParaRPr kumimoji="1" lang="en-US" altLang="zh-CN" sz="1500" dirty="0"/>
          </a:p>
        </p:txBody>
      </p:sp>
      <p:pic>
        <p:nvPicPr>
          <p:cNvPr id="4" name="Content Placeholder 9" descr="P4.jpg">
            <a:extLst>
              <a:ext uri="{FF2B5EF4-FFF2-40B4-BE49-F238E27FC236}">
                <a16:creationId xmlns:a16="http://schemas.microsoft.com/office/drawing/2014/main" id="{D11F29D5-D6F7-E50F-0ED5-59EA7C8816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2532" y="1685491"/>
            <a:ext cx="5060044" cy="3081772"/>
          </a:xfrm>
          <a:prstGeom prst="rect">
            <a:avLst/>
          </a:prstGeom>
        </p:spPr>
      </p:pic>
    </p:spTree>
    <p:extLst>
      <p:ext uri="{BB962C8B-B14F-4D97-AF65-F5344CB8AC3E}">
        <p14:creationId xmlns:p14="http://schemas.microsoft.com/office/powerpoint/2010/main" val="3882112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51</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第九讲</a:t>
            </a:r>
            <a:r>
              <a:rPr kumimoji="1" lang="en-US" altLang="zh-CN" sz="1500" dirty="0"/>
              <a:t>&amp;</a:t>
            </a:r>
            <a:r>
              <a:rPr kumimoji="1" lang="zh-CN" altLang="en-US" sz="1500" dirty="0"/>
              <a:t>第十讲</a:t>
            </a:r>
            <a:r>
              <a:rPr kumimoji="1" lang="en-US" altLang="zh-CN" sz="1500" dirty="0"/>
              <a:t>.</a:t>
            </a:r>
            <a:r>
              <a:rPr kumimoji="1" lang="zh-CN" altLang="en-US" sz="1500" dirty="0"/>
              <a:t>   图机器学习</a:t>
            </a:r>
            <a:endParaRPr kumimoji="1" lang="en-US" altLang="zh-CN" sz="1500" dirty="0"/>
          </a:p>
        </p:txBody>
      </p:sp>
      <p:sp>
        <p:nvSpPr>
          <p:cNvPr id="7" name="矩形 6">
            <a:extLst>
              <a:ext uri="{FF2B5EF4-FFF2-40B4-BE49-F238E27FC236}">
                <a16:creationId xmlns:a16="http://schemas.microsoft.com/office/drawing/2014/main" id="{C0771FD7-2AA1-230D-ECD6-F5B9DE4A72B6}"/>
              </a:ext>
            </a:extLst>
          </p:cNvPr>
          <p:cNvSpPr/>
          <p:nvPr/>
        </p:nvSpPr>
        <p:spPr>
          <a:xfrm>
            <a:off x="498072" y="1453349"/>
            <a:ext cx="6536577" cy="323165"/>
          </a:xfrm>
          <a:prstGeom prst="rect">
            <a:avLst/>
          </a:prstGeom>
        </p:spPr>
        <p:txBody>
          <a:bodyPr wrap="square">
            <a:spAutoFit/>
          </a:bodyPr>
          <a:lstStyle/>
          <a:p>
            <a:r>
              <a:rPr lang="zh-CN" altLang="en-US" sz="1500" dirty="0">
                <a:latin typeface="Times New Roman" pitchFamily="18" charset="0"/>
                <a:ea typeface="宋体" panose="02010600030101010101" pitchFamily="2" charset="-122"/>
                <a:cs typeface="Times New Roman" pitchFamily="18" charset="0"/>
              </a:rPr>
              <a:t>图嵌入是一种针对图的一种特征学习。</a:t>
            </a:r>
            <a:endParaRPr lang="zh-CN" altLang="en-US" sz="1500" i="1" dirty="0">
              <a:solidFill>
                <a:srgbClr val="0070C0"/>
              </a:solidFill>
              <a:latin typeface="Times New Roman" pitchFamily="18" charset="0"/>
              <a:cs typeface="Times New Roman" pitchFamily="18" charset="0"/>
            </a:endParaRPr>
          </a:p>
        </p:txBody>
      </p:sp>
      <p:pic>
        <p:nvPicPr>
          <p:cNvPr id="9" name="Picture 2">
            <a:extLst>
              <a:ext uri="{FF2B5EF4-FFF2-40B4-BE49-F238E27FC236}">
                <a16:creationId xmlns:a16="http://schemas.microsoft.com/office/drawing/2014/main" id="{05AA90BC-6667-1CFC-D739-F625C5B11590}"/>
              </a:ext>
            </a:extLst>
          </p:cNvPr>
          <p:cNvPicPr>
            <a:picLocks noChangeAspect="1" noChangeArrowheads="1"/>
          </p:cNvPicPr>
          <p:nvPr/>
        </p:nvPicPr>
        <p:blipFill>
          <a:blip r:embed="rId3"/>
          <a:srcRect/>
          <a:stretch>
            <a:fillRect/>
          </a:stretch>
        </p:blipFill>
        <p:spPr bwMode="auto">
          <a:xfrm>
            <a:off x="822960" y="2025728"/>
            <a:ext cx="5634990" cy="1773620"/>
          </a:xfrm>
          <a:prstGeom prst="rect">
            <a:avLst/>
          </a:prstGeom>
          <a:noFill/>
          <a:ln w="9525">
            <a:noFill/>
            <a:miter lim="800000"/>
            <a:headEnd/>
            <a:tailEnd/>
          </a:ln>
          <a:effectLst/>
        </p:spPr>
      </p:pic>
    </p:spTree>
    <p:extLst>
      <p:ext uri="{BB962C8B-B14F-4D97-AF65-F5344CB8AC3E}">
        <p14:creationId xmlns:p14="http://schemas.microsoft.com/office/powerpoint/2010/main" val="1751072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52</a:t>
            </a:fld>
            <a:endParaRPr kumimoji="1" lang="zh-CN" altLang="en-US"/>
          </a:p>
        </p:txBody>
      </p:sp>
      <p:sp>
        <p:nvSpPr>
          <p:cNvPr id="3" name="文本框 2">
            <a:extLst>
              <a:ext uri="{FF2B5EF4-FFF2-40B4-BE49-F238E27FC236}">
                <a16:creationId xmlns:a16="http://schemas.microsoft.com/office/drawing/2014/main" id="{27DFD50C-6967-A4A0-EFA6-D3E4E6F3A56A}"/>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第九讲</a:t>
            </a:r>
            <a:r>
              <a:rPr kumimoji="1" lang="en-US" altLang="zh-CN" sz="1500" dirty="0"/>
              <a:t>&amp;</a:t>
            </a:r>
            <a:r>
              <a:rPr kumimoji="1" lang="zh-CN" altLang="en-US" sz="1500" dirty="0"/>
              <a:t>第十讲</a:t>
            </a:r>
            <a:r>
              <a:rPr kumimoji="1" lang="en-US" altLang="zh-CN" sz="1500" dirty="0"/>
              <a:t>.</a:t>
            </a:r>
            <a:r>
              <a:rPr kumimoji="1" lang="zh-CN" altLang="en-US" sz="1500" dirty="0"/>
              <a:t>   图机器学习</a:t>
            </a:r>
            <a:endParaRPr kumimoji="1" lang="en-US" altLang="zh-CN" sz="1500" dirty="0"/>
          </a:p>
        </p:txBody>
      </p:sp>
      <p:sp>
        <p:nvSpPr>
          <p:cNvPr id="4" name="内容占位符 2">
            <a:extLst>
              <a:ext uri="{FF2B5EF4-FFF2-40B4-BE49-F238E27FC236}">
                <a16:creationId xmlns:a16="http://schemas.microsoft.com/office/drawing/2014/main" id="{AB61F4E4-2B10-1945-9C59-43219F8CE9D7}"/>
              </a:ext>
            </a:extLst>
          </p:cNvPr>
          <p:cNvSpPr txBox="1">
            <a:spLocks/>
          </p:cNvSpPr>
          <p:nvPr/>
        </p:nvSpPr>
        <p:spPr>
          <a:xfrm>
            <a:off x="1127582" y="2220839"/>
            <a:ext cx="6172200" cy="3568319"/>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altLang="zh-CN" dirty="0">
                <a:solidFill>
                  <a:srgbClr val="0070C0"/>
                </a:solidFill>
                <a:latin typeface="Garamond" pitchFamily="18" charset="0"/>
              </a:rPr>
              <a:t>Machine learning lifecycle (on graphs)</a:t>
            </a: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r>
              <a:rPr lang="en-US" altLang="zh-CN" dirty="0">
                <a:solidFill>
                  <a:srgbClr val="C00000"/>
                </a:solidFill>
                <a:latin typeface="Garamond" pitchFamily="18" charset="0"/>
              </a:rPr>
              <a:t>Feature:</a:t>
            </a:r>
          </a:p>
          <a:p>
            <a:pPr lvl="1"/>
            <a:r>
              <a:rPr lang="en-US" altLang="zh-CN" dirty="0">
                <a:solidFill>
                  <a:srgbClr val="C00000"/>
                </a:solidFill>
                <a:latin typeface="Garamond" pitchFamily="18" charset="0"/>
              </a:rPr>
              <a:t>Node degree (of neighbors), PageRank/PPR score (of neighbors), motifs…</a:t>
            </a:r>
          </a:p>
          <a:p>
            <a:pPr lvl="1"/>
            <a:r>
              <a:rPr lang="en-US" altLang="zh-CN" dirty="0">
                <a:solidFill>
                  <a:srgbClr val="C00000"/>
                </a:solidFill>
                <a:latin typeface="Garamond" pitchFamily="18" charset="0"/>
              </a:rPr>
              <a:t>Attributes on nodes/edges, e.g., texts, tags,…</a:t>
            </a:r>
          </a:p>
          <a:p>
            <a:pPr lvl="1"/>
            <a:endParaRPr lang="zh-CN" altLang="en-US" dirty="0">
              <a:solidFill>
                <a:srgbClr val="C00000"/>
              </a:solidFill>
              <a:latin typeface="Garamond" pitchFamily="18" charset="0"/>
            </a:endParaRPr>
          </a:p>
        </p:txBody>
      </p:sp>
      <p:pic>
        <p:nvPicPr>
          <p:cNvPr id="10" name="Picture 2">
            <a:extLst>
              <a:ext uri="{FF2B5EF4-FFF2-40B4-BE49-F238E27FC236}">
                <a16:creationId xmlns:a16="http://schemas.microsoft.com/office/drawing/2014/main" id="{CFD85377-2C65-10E5-01F8-015C1EA21AE0}"/>
              </a:ext>
            </a:extLst>
          </p:cNvPr>
          <p:cNvPicPr>
            <a:picLocks noChangeAspect="1" noChangeArrowheads="1"/>
          </p:cNvPicPr>
          <p:nvPr/>
        </p:nvPicPr>
        <p:blipFill>
          <a:blip r:embed="rId3"/>
          <a:srcRect/>
          <a:stretch>
            <a:fillRect/>
          </a:stretch>
        </p:blipFill>
        <p:spPr bwMode="auto">
          <a:xfrm>
            <a:off x="947271" y="1977196"/>
            <a:ext cx="6789206" cy="1817228"/>
          </a:xfrm>
          <a:prstGeom prst="rect">
            <a:avLst/>
          </a:prstGeom>
          <a:noFill/>
          <a:ln w="9525">
            <a:noFill/>
            <a:miter lim="800000"/>
            <a:headEnd/>
            <a:tailEnd/>
          </a:ln>
          <a:effectLst/>
        </p:spPr>
      </p:pic>
      <p:sp>
        <p:nvSpPr>
          <p:cNvPr id="11" name="矩形 10">
            <a:extLst>
              <a:ext uri="{FF2B5EF4-FFF2-40B4-BE49-F238E27FC236}">
                <a16:creationId xmlns:a16="http://schemas.microsoft.com/office/drawing/2014/main" id="{A6752C5C-2381-AB87-8282-2D8D5CB831FD}"/>
              </a:ext>
            </a:extLst>
          </p:cNvPr>
          <p:cNvSpPr/>
          <p:nvPr/>
        </p:nvSpPr>
        <p:spPr>
          <a:xfrm>
            <a:off x="498072" y="1453349"/>
            <a:ext cx="6536577" cy="323165"/>
          </a:xfrm>
          <a:prstGeom prst="rect">
            <a:avLst/>
          </a:prstGeom>
        </p:spPr>
        <p:txBody>
          <a:bodyPr wrap="square">
            <a:spAutoFit/>
          </a:bodyPr>
          <a:lstStyle/>
          <a:p>
            <a:r>
              <a:rPr lang="zh-CN" altLang="en-US" sz="1500" i="1" dirty="0">
                <a:solidFill>
                  <a:srgbClr val="0070C0"/>
                </a:solidFill>
                <a:latin typeface="Times New Roman" pitchFamily="18" charset="0"/>
                <a:cs typeface="Times New Roman" pitchFamily="18" charset="0"/>
              </a:rPr>
              <a:t>为什么需要图嵌入学习？</a:t>
            </a:r>
          </a:p>
        </p:txBody>
      </p:sp>
    </p:spTree>
    <p:extLst>
      <p:ext uri="{BB962C8B-B14F-4D97-AF65-F5344CB8AC3E}">
        <p14:creationId xmlns:p14="http://schemas.microsoft.com/office/powerpoint/2010/main" val="72034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线连接符 10">
            <a:extLst>
              <a:ext uri="{FF2B5EF4-FFF2-40B4-BE49-F238E27FC236}">
                <a16:creationId xmlns:a16="http://schemas.microsoft.com/office/drawing/2014/main" id="{70182806-2E6E-7F4E-B345-432BD3C617BE}"/>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6F0FD9DA-0C5B-7744-94D1-D2623A695C27}"/>
              </a:ext>
            </a:extLst>
          </p:cNvPr>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课程目录</a:t>
            </a:r>
          </a:p>
        </p:txBody>
      </p:sp>
      <p:cxnSp>
        <p:nvCxnSpPr>
          <p:cNvPr id="9" name="直线连接符 8">
            <a:extLst>
              <a:ext uri="{FF2B5EF4-FFF2-40B4-BE49-F238E27FC236}">
                <a16:creationId xmlns:a16="http://schemas.microsoft.com/office/drawing/2014/main" id="{70DB14A0-F0D6-9140-9082-229D89695F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692D8B69-6EAE-BA4B-BC0B-FF85EA7976A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13" name="图片 12">
            <a:extLst>
              <a:ext uri="{FF2B5EF4-FFF2-40B4-BE49-F238E27FC236}">
                <a16:creationId xmlns:a16="http://schemas.microsoft.com/office/drawing/2014/main" id="{A9E61D36-6AA3-DC44-96BA-18287B9949C4}"/>
              </a:ext>
            </a:extLst>
          </p:cNvPr>
          <p:cNvPicPr>
            <a:picLocks noChangeAspect="1"/>
          </p:cNvPicPr>
          <p:nvPr/>
        </p:nvPicPr>
        <p:blipFill>
          <a:blip r:embed="rId3"/>
          <a:stretch>
            <a:fillRect/>
          </a:stretch>
        </p:blipFill>
        <p:spPr>
          <a:xfrm>
            <a:off x="1575621" y="1425379"/>
            <a:ext cx="5677172" cy="2717930"/>
          </a:xfrm>
          <a:prstGeom prst="rect">
            <a:avLst/>
          </a:prstGeom>
        </p:spPr>
      </p:pic>
      <p:sp>
        <p:nvSpPr>
          <p:cNvPr id="14" name="矩形 13">
            <a:extLst>
              <a:ext uri="{FF2B5EF4-FFF2-40B4-BE49-F238E27FC236}">
                <a16:creationId xmlns:a16="http://schemas.microsoft.com/office/drawing/2014/main" id="{C371C275-C560-C546-95EC-74E7D63486BB}"/>
              </a:ext>
            </a:extLst>
          </p:cNvPr>
          <p:cNvSpPr/>
          <p:nvPr/>
        </p:nvSpPr>
        <p:spPr>
          <a:xfrm>
            <a:off x="917278" y="4231003"/>
            <a:ext cx="6656522" cy="646331"/>
          </a:xfrm>
          <a:prstGeom prst="rect">
            <a:avLst/>
          </a:prstGeom>
        </p:spPr>
        <p:txBody>
          <a:bodyPr wrap="square">
            <a:spAutoFit/>
          </a:bodyPr>
          <a:lstStyle/>
          <a:p>
            <a:r>
              <a:rPr lang="zh-CN" altLang="en-US" b="1" dirty="0">
                <a:solidFill>
                  <a:schemeClr val="accent1"/>
                </a:solidFill>
              </a:rPr>
              <a:t>目标</a:t>
            </a:r>
            <a:r>
              <a:rPr lang="zh-CN" altLang="en-US" dirty="0"/>
              <a:t>: 将图上的节点映射到d-维空间中，使得在图上相近的节点，在d-维空间中也足够的近。</a:t>
            </a:r>
          </a:p>
        </p:txBody>
      </p:sp>
      <p:sp>
        <p:nvSpPr>
          <p:cNvPr id="2" name="文本框 1">
            <a:extLst>
              <a:ext uri="{FF2B5EF4-FFF2-40B4-BE49-F238E27FC236}">
                <a16:creationId xmlns:a16="http://schemas.microsoft.com/office/drawing/2014/main" id="{4DD07C75-E8C3-9768-5F5C-E595CC2501C8}"/>
              </a:ext>
            </a:extLst>
          </p:cNvPr>
          <p:cNvSpPr txBox="1"/>
          <p:nvPr/>
        </p:nvSpPr>
        <p:spPr>
          <a:xfrm>
            <a:off x="419695" y="1025912"/>
            <a:ext cx="4483231" cy="323165"/>
          </a:xfrm>
          <a:prstGeom prst="rect">
            <a:avLst/>
          </a:prstGeom>
          <a:noFill/>
        </p:spPr>
        <p:txBody>
          <a:bodyPr wrap="square" rtlCol="0">
            <a:spAutoFit/>
          </a:bodyPr>
          <a:lstStyle/>
          <a:p>
            <a:r>
              <a:rPr kumimoji="1" lang="zh-CN" altLang="en-US" sz="1500" dirty="0"/>
              <a:t>第九讲</a:t>
            </a:r>
            <a:r>
              <a:rPr kumimoji="1" lang="en-US" altLang="zh-CN" sz="1500" dirty="0"/>
              <a:t>&amp;</a:t>
            </a:r>
            <a:r>
              <a:rPr kumimoji="1" lang="zh-CN" altLang="en-US" sz="1500" dirty="0"/>
              <a:t>第十讲</a:t>
            </a:r>
            <a:r>
              <a:rPr kumimoji="1" lang="en-US" altLang="zh-CN" sz="1500" dirty="0"/>
              <a:t>.</a:t>
            </a:r>
            <a:r>
              <a:rPr kumimoji="1" lang="zh-CN" altLang="en-US" sz="1500" dirty="0"/>
              <a:t>   图机器学习</a:t>
            </a:r>
            <a:endParaRPr kumimoji="1" lang="en-US" altLang="zh-CN" sz="1500" dirty="0"/>
          </a:p>
        </p:txBody>
      </p:sp>
    </p:spTree>
    <p:extLst>
      <p:ext uri="{BB962C8B-B14F-4D97-AF65-F5344CB8AC3E}">
        <p14:creationId xmlns:p14="http://schemas.microsoft.com/office/powerpoint/2010/main" val="1227526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614315" y="2470579"/>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TextBox 8"/>
          <p:cNvSpPr txBox="1"/>
          <p:nvPr/>
        </p:nvSpPr>
        <p:spPr>
          <a:xfrm>
            <a:off x="2431831" y="1103609"/>
            <a:ext cx="4280339" cy="1107996"/>
          </a:xfrm>
          <a:prstGeom prst="rect">
            <a:avLst/>
          </a:prstGeom>
          <a:noFill/>
        </p:spPr>
        <p:txBody>
          <a:bodyPr wrap="none" rtlCol="0">
            <a:spAutoFit/>
          </a:bodyPr>
          <a:lstStyle/>
          <a:p>
            <a:pPr algn="ctr"/>
            <a:r>
              <a:rPr lang="en-US" sz="6600" dirty="0">
                <a:solidFill>
                  <a:schemeClr val="tx1">
                    <a:lumMod val="75000"/>
                    <a:lumOff val="25000"/>
                  </a:schemeClr>
                </a:solidFill>
                <a:latin typeface="GeosansLight" panose="02000603020000020003" pitchFamily="2" charset="0"/>
              </a:rPr>
              <a:t>THANK YOU</a:t>
            </a:r>
          </a:p>
        </p:txBody>
      </p:sp>
      <p:sp>
        <p:nvSpPr>
          <p:cNvPr id="3" name="灯片编号占位符 2">
            <a:extLst>
              <a:ext uri="{FF2B5EF4-FFF2-40B4-BE49-F238E27FC236}">
                <a16:creationId xmlns:a16="http://schemas.microsoft.com/office/drawing/2014/main" id="{0B8C9870-254B-7447-B714-D1B2455AD4A5}"/>
              </a:ext>
            </a:extLst>
          </p:cNvPr>
          <p:cNvSpPr>
            <a:spLocks noGrp="1"/>
          </p:cNvSpPr>
          <p:nvPr>
            <p:ph type="sldNum" sz="quarter" idx="12"/>
          </p:nvPr>
        </p:nvSpPr>
        <p:spPr/>
        <p:txBody>
          <a:bodyPr/>
          <a:lstStyle/>
          <a:p>
            <a:fld id="{36A25BD4-2C18-3241-A107-B7FFDDC89A82}" type="slidenum">
              <a:rPr kumimoji="1" lang="zh-CN" altLang="en-US" smtClean="0"/>
              <a:t>54</a:t>
            </a:fld>
            <a:endParaRPr kumimoji="1" lang="zh-CN" altLang="en-US"/>
          </a:p>
        </p:txBody>
      </p:sp>
      <p:pic>
        <p:nvPicPr>
          <p:cNvPr id="2" name="Picture 2" descr="_Foxmail">
            <a:extLst>
              <a:ext uri="{FF2B5EF4-FFF2-40B4-BE49-F238E27FC236}">
                <a16:creationId xmlns:a16="http://schemas.microsoft.com/office/drawing/2014/main" id="{BFFB9275-3DE6-326C-63A1-6018F7D83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276" y="2571750"/>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CF16E74-D13B-4053-B7E1-2562BFE9BD0C}"/>
              </a:ext>
            </a:extLst>
          </p:cNvPr>
          <p:cNvSpPr/>
          <p:nvPr/>
        </p:nvSpPr>
        <p:spPr>
          <a:xfrm>
            <a:off x="3526029" y="4441393"/>
            <a:ext cx="1800493" cy="369332"/>
          </a:xfrm>
          <a:prstGeom prst="rect">
            <a:avLst/>
          </a:prstGeom>
        </p:spPr>
        <p:txBody>
          <a:bodyPr wrap="none">
            <a:spAutoFit/>
          </a:bodyPr>
          <a:lstStyle/>
          <a:p>
            <a:r>
              <a:rPr lang="zh-CN" altLang="en-US" dirty="0"/>
              <a:t>图谱学苑公众号</a:t>
            </a:r>
          </a:p>
        </p:txBody>
      </p:sp>
    </p:spTree>
    <p:extLst>
      <p:ext uri="{BB962C8B-B14F-4D97-AF65-F5344CB8AC3E}">
        <p14:creationId xmlns:p14="http://schemas.microsoft.com/office/powerpoint/2010/main" val="177698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D17C-2E0B-9DF2-BD7B-CFDB77AC615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6C90E7AB-7305-30BE-AFB8-8BDC0FC0F601}"/>
              </a:ext>
            </a:extLst>
          </p:cNvPr>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a:extLst>
              <a:ext uri="{FF2B5EF4-FFF2-40B4-BE49-F238E27FC236}">
                <a16:creationId xmlns:a16="http://schemas.microsoft.com/office/drawing/2014/main" id="{BCB58DCC-71B4-E18B-C251-30AFD9F860E8}"/>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E96B0EC5-0D8D-6C91-A7A0-FC2CE9EFF6C3}"/>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848D6353-4542-E4D7-154B-B2A6E5868987}"/>
              </a:ext>
            </a:extLst>
          </p:cNvPr>
          <p:cNvSpPr>
            <a:spLocks noGrp="1"/>
          </p:cNvSpPr>
          <p:nvPr>
            <p:ph type="sldNum" sz="quarter" idx="12"/>
          </p:nvPr>
        </p:nvSpPr>
        <p:spPr/>
        <p:txBody>
          <a:bodyPr/>
          <a:lstStyle/>
          <a:p>
            <a:fld id="{36A25BD4-2C18-3241-A107-B7FFDDC89A82}" type="slidenum">
              <a:rPr kumimoji="1" lang="zh-CN" altLang="en-US" smtClean="0"/>
              <a:t>6</a:t>
            </a:fld>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F293438-C1AC-E795-DF33-D0A0396C534D}"/>
                  </a:ext>
                </a:extLst>
              </p:cNvPr>
              <p:cNvSpPr/>
              <p:nvPr/>
            </p:nvSpPr>
            <p:spPr>
              <a:xfrm>
                <a:off x="288755" y="1955815"/>
                <a:ext cx="8685297" cy="1775935"/>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证明：</a:t>
                </a:r>
                <a:r>
                  <a:rPr lang="zh-CN" altLang="en-US" b="1" dirty="0">
                    <a:latin typeface="Microsoft YaHei" panose="020B0503020204020204" pitchFamily="34" charset="-122"/>
                    <a:ea typeface="Microsoft YaHei" panose="020B0503020204020204" pitchFamily="34" charset="-122"/>
                  </a:rPr>
                  <a:t>（必要性）</a:t>
                </a:r>
                <a:r>
                  <a:rPr lang="zh-CN" altLang="en-US" dirty="0"/>
                  <a:t>一个无向图 </a:t>
                </a:r>
                <a:r>
                  <a:rPr lang="en-US" altLang="zh-CN" dirty="0"/>
                  <a:t>G</a:t>
                </a:r>
                <a:r>
                  <a:rPr lang="zh-CN" altLang="en-US" dirty="0"/>
                  <a:t>存在欧拉回路 </a:t>
                </a:r>
                <a:r>
                  <a:rPr lang="en-US" altLang="zh-CN" dirty="0"/>
                  <a:t>-&gt;</a:t>
                </a:r>
                <a:r>
                  <a:rPr lang="zh-CN" altLang="en-US" dirty="0"/>
                  <a:t> 该图所有顶点度数都为偶数,且该图是连通图。</a:t>
                </a:r>
                <a:endParaRPr lang="en-US" altLang="zh-CN" b="1" dirty="0">
                  <a:latin typeface="Microsoft YaHei" panose="020B0503020204020204" pitchFamily="34" charset="-122"/>
                  <a:ea typeface="Microsoft YaHei" panose="020B0503020204020204" pitchFamily="34" charset="-122"/>
                </a:endParaRPr>
              </a:p>
              <a:p>
                <a:pPr algn="just"/>
                <a:endParaRPr lang="en-US" altLang="zh-CN" dirty="0">
                  <a:latin typeface="Microsoft YaHei" panose="020B0503020204020204" pitchFamily="34" charset="-122"/>
                  <a:ea typeface="Microsoft YaHei" panose="020B0503020204020204" pitchFamily="34" charset="-122"/>
                </a:endParaRPr>
              </a:p>
              <a:p>
                <a:pPr algn="just"/>
                <a:r>
                  <a:rPr lang="zh-CN" altLang="en-US" dirty="0"/>
                  <a:t>假设存在从</a:t>
                </a:r>
                <a:r>
                  <a:rPr lang="en-US" altLang="zh-CN" dirty="0"/>
                  <a:t>G</a:t>
                </a:r>
                <a:r>
                  <a:rPr lang="zh-CN" altLang="en-US" dirty="0"/>
                  <a:t>中的顶点</a:t>
                </a:r>
                <a:r>
                  <a:rPr lang="en-US" altLang="zh-CN" dirty="0"/>
                  <a:t>u</a:t>
                </a:r>
                <a:r>
                  <a:rPr lang="zh-CN" altLang="en-US" dirty="0"/>
                  <a:t>开始的欧拉回路，则对于图中任何一个其他点</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𝑢</m:t>
                        </m:r>
                      </m:e>
                      <m:sup>
                        <m:r>
                          <a:rPr lang="en-US" altLang="zh-CN">
                            <a:latin typeface="Cambria Math" panose="02040503050406030204" pitchFamily="18" charset="0"/>
                          </a:rPr>
                          <m:t>′</m:t>
                        </m:r>
                      </m:sup>
                    </m:sSup>
                  </m:oMath>
                </a14:m>
                <a:r>
                  <a:rPr lang="zh-CN" altLang="en-US" dirty="0"/>
                  <a:t>，都存在一条进入的边和一条离开的边，否则回路不可能存在。因此图中的每个顶点的度数一定是偶数的。 </a:t>
                </a:r>
              </a:p>
            </p:txBody>
          </p:sp>
        </mc:Choice>
        <mc:Fallback xmlns="">
          <p:sp>
            <p:nvSpPr>
              <p:cNvPr id="3" name="矩形 2">
                <a:extLst>
                  <a:ext uri="{FF2B5EF4-FFF2-40B4-BE49-F238E27FC236}">
                    <a16:creationId xmlns:a16="http://schemas.microsoft.com/office/drawing/2014/main" id="{AF293438-C1AC-E795-DF33-D0A0396C534D}"/>
                  </a:ext>
                </a:extLst>
              </p:cNvPr>
              <p:cNvSpPr>
                <a:spLocks noRot="1" noChangeAspect="1" noMove="1" noResize="1" noEditPoints="1" noAdjustHandles="1" noChangeArrowheads="1" noChangeShapeType="1" noTextEdit="1"/>
              </p:cNvSpPr>
              <p:nvPr/>
            </p:nvSpPr>
            <p:spPr>
              <a:xfrm>
                <a:off x="288755" y="1955815"/>
                <a:ext cx="8685297" cy="1775935"/>
              </a:xfrm>
              <a:prstGeom prst="rect">
                <a:avLst/>
              </a:prstGeom>
              <a:blipFill>
                <a:blip r:embed="rId3"/>
                <a:stretch>
                  <a:fillRect l="-584" t="-2143" r="-584" b="-428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F328A9B-3690-8B10-E91D-B61843FD949E}"/>
              </a:ext>
            </a:extLst>
          </p:cNvPr>
          <p:cNvSpPr txBox="1"/>
          <p:nvPr/>
        </p:nvSpPr>
        <p:spPr>
          <a:xfrm>
            <a:off x="289366" y="908149"/>
            <a:ext cx="8685297" cy="923330"/>
          </a:xfrm>
          <a:prstGeom prst="rect">
            <a:avLst/>
          </a:prstGeom>
          <a:noFill/>
        </p:spPr>
        <p:txBody>
          <a:bodyPr wrap="square">
            <a:spAutoFit/>
          </a:bodyPr>
          <a:lstStyle/>
          <a:p>
            <a:pPr marL="285750" indent="-285750">
              <a:buFont typeface="Arial" panose="020B0604020202020204" pitchFamily="34" charset="0"/>
              <a:buChar char="•"/>
            </a:pPr>
            <a:r>
              <a:rPr lang="zh-CN" altLang="en-US" b="1" dirty="0"/>
              <a:t>无向图存在欧拉回路的充要条件</a:t>
            </a:r>
            <a:endParaRPr lang="en-US" altLang="zh-CN" b="1" dirty="0"/>
          </a:p>
          <a:p>
            <a:endParaRPr lang="zh-CN" altLang="en-US" dirty="0"/>
          </a:p>
          <a:p>
            <a:r>
              <a:rPr lang="zh-CN" altLang="en-US" dirty="0"/>
              <a:t>一个无向图存在欧拉回路，当且仅当该图所有顶点度数都为偶数,且该图是连通图。</a:t>
            </a:r>
            <a:endParaRPr lang="en-US" altLang="zh-CN" dirty="0"/>
          </a:p>
        </p:txBody>
      </p:sp>
      <p:sp>
        <p:nvSpPr>
          <p:cNvPr id="10" name="文本框 9">
            <a:extLst>
              <a:ext uri="{FF2B5EF4-FFF2-40B4-BE49-F238E27FC236}">
                <a16:creationId xmlns:a16="http://schemas.microsoft.com/office/drawing/2014/main" id="{678B27DA-F9AB-42A4-7951-406E11575C56}"/>
              </a:ext>
            </a:extLst>
          </p:cNvPr>
          <p:cNvSpPr txBox="1"/>
          <p:nvPr/>
        </p:nvSpPr>
        <p:spPr>
          <a:xfrm>
            <a:off x="229351" y="4409641"/>
            <a:ext cx="8685297" cy="646331"/>
          </a:xfrm>
          <a:prstGeom prst="rect">
            <a:avLst/>
          </a:prstGeom>
          <a:noFill/>
        </p:spPr>
        <p:txBody>
          <a:bodyPr wrap="square" rtlCol="0">
            <a:spAutoFit/>
          </a:bodyPr>
          <a:lstStyle/>
          <a:p>
            <a:r>
              <a:rPr kumimoji="1" lang="zh-CN" altLang="en-US" i="1" dirty="0"/>
              <a:t>注：欧拉</a:t>
            </a:r>
            <a:r>
              <a:rPr kumimoji="1" lang="en-US" altLang="zh-CN" i="1" dirty="0"/>
              <a:t>(</a:t>
            </a:r>
            <a:r>
              <a:rPr lang="en" altLang="zh-CN" b="0" i="1" dirty="0">
                <a:solidFill>
                  <a:srgbClr val="202122"/>
                </a:solidFill>
                <a:effectLst/>
                <a:latin typeface="Arial" panose="020B0604020202020204" pitchFamily="34" charset="0"/>
              </a:rPr>
              <a:t>Euler</a:t>
            </a:r>
            <a:r>
              <a:rPr kumimoji="1" lang="en-US" altLang="zh-CN" i="1" dirty="0"/>
              <a:t>)</a:t>
            </a:r>
            <a:r>
              <a:rPr kumimoji="1" lang="zh-CN" altLang="en-US" i="1" dirty="0"/>
              <a:t> 在</a:t>
            </a:r>
            <a:r>
              <a:rPr kumimoji="1" lang="en-US" altLang="zh-CN" i="1" dirty="0"/>
              <a:t>1736</a:t>
            </a:r>
            <a:r>
              <a:rPr kumimoji="1" lang="zh-CN" altLang="en-US" i="1" dirty="0"/>
              <a:t>年给出了该定理的必要性证明；并指出了存在欧拉回路的充分性的判定方法，但是没有给出充分性证明。</a:t>
            </a:r>
          </a:p>
        </p:txBody>
      </p:sp>
    </p:spTree>
    <p:extLst>
      <p:ext uri="{BB962C8B-B14F-4D97-AF65-F5344CB8AC3E}">
        <p14:creationId xmlns:p14="http://schemas.microsoft.com/office/powerpoint/2010/main" val="231724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D7FE-E6F6-AFCA-089B-9FADCFCE186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5D72647-C999-9D36-1E34-BD18A302BFA0}"/>
              </a:ext>
            </a:extLst>
          </p:cNvPr>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a:extLst>
              <a:ext uri="{FF2B5EF4-FFF2-40B4-BE49-F238E27FC236}">
                <a16:creationId xmlns:a16="http://schemas.microsoft.com/office/drawing/2014/main" id="{C8AD39A6-7A4D-7ACF-59D5-E007D0CB3BB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21216A3D-A5FD-C6AB-6738-BE2ED13AE68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8D68B790-F594-87A5-E81F-302128D8D159}"/>
              </a:ext>
            </a:extLst>
          </p:cNvPr>
          <p:cNvSpPr>
            <a:spLocks noGrp="1"/>
          </p:cNvSpPr>
          <p:nvPr>
            <p:ph type="sldNum" sz="quarter" idx="12"/>
          </p:nvPr>
        </p:nvSpPr>
        <p:spPr/>
        <p:txBody>
          <a:bodyPr/>
          <a:lstStyle/>
          <a:p>
            <a:fld id="{36A25BD4-2C18-3241-A107-B7FFDDC89A82}" type="slidenum">
              <a:rPr kumimoji="1" lang="zh-CN" altLang="en-US" smtClean="0"/>
              <a:t>7</a:t>
            </a:fld>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2F51BDF-3EE5-6019-B1EF-7480CDF54B13}"/>
                  </a:ext>
                </a:extLst>
              </p:cNvPr>
              <p:cNvSpPr/>
              <p:nvPr/>
            </p:nvSpPr>
            <p:spPr>
              <a:xfrm>
                <a:off x="288755" y="1955815"/>
                <a:ext cx="8685297" cy="2308324"/>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证明：</a:t>
                </a:r>
                <a:r>
                  <a:rPr lang="zh-CN" altLang="en-US" b="1" dirty="0">
                    <a:latin typeface="Microsoft YaHei" panose="020B0503020204020204" pitchFamily="34" charset="-122"/>
                    <a:ea typeface="Microsoft YaHei" panose="020B0503020204020204" pitchFamily="34" charset="-122"/>
                  </a:rPr>
                  <a:t>（充分性）</a:t>
                </a:r>
                <a:r>
                  <a:rPr lang="zh-CN" altLang="en-US" dirty="0">
                    <a:latin typeface="Microsoft YaHei" panose="020B0503020204020204" pitchFamily="34" charset="-122"/>
                    <a:ea typeface="Microsoft YaHei" panose="020B0503020204020204" pitchFamily="34" charset="-122"/>
                  </a:rPr>
                  <a:t>一个无向图</a:t>
                </a:r>
                <a:r>
                  <a:rPr lang="en-US" altLang="zh-CN" dirty="0">
                    <a:latin typeface="Microsoft YaHei" panose="020B0503020204020204" pitchFamily="34" charset="-122"/>
                    <a:ea typeface="Microsoft YaHei" panose="020B0503020204020204" pitchFamily="34" charset="-122"/>
                  </a:rPr>
                  <a:t>G</a:t>
                </a:r>
                <a:r>
                  <a:rPr lang="zh-CN" altLang="en-US" dirty="0"/>
                  <a:t>所有顶点度数都为偶数,且该图是连通图 </a:t>
                </a:r>
                <a:r>
                  <a:rPr lang="en-US" altLang="zh-CN" dirty="0"/>
                  <a:t>-&gt;</a:t>
                </a:r>
                <a:r>
                  <a:rPr lang="zh-CN" altLang="en-US" dirty="0"/>
                  <a:t> 该图一定存在一个欧拉回路。 </a:t>
                </a:r>
                <a:endParaRPr lang="en-US" altLang="zh-CN" b="1" dirty="0">
                  <a:latin typeface="Microsoft YaHei" panose="020B0503020204020204" pitchFamily="34" charset="-122"/>
                  <a:ea typeface="Microsoft YaHei" panose="020B0503020204020204" pitchFamily="34" charset="-122"/>
                </a:endParaRPr>
              </a:p>
              <a:p>
                <a:pPr algn="just"/>
                <a:r>
                  <a:rPr lang="zh-CN" altLang="en-US" dirty="0">
                    <a:latin typeface="Microsoft YaHei" panose="020B0503020204020204" pitchFamily="34" charset="-122"/>
                    <a:ea typeface="Microsoft YaHei" panose="020B0503020204020204" pitchFamily="34" charset="-122"/>
                  </a:rPr>
                  <a:t>（通过构造法来证明）</a:t>
                </a:r>
                <a:endParaRPr lang="en-US" altLang="zh-CN" dirty="0">
                  <a:latin typeface="Microsoft YaHei" panose="020B0503020204020204" pitchFamily="34" charset="-122"/>
                  <a:ea typeface="Microsoft YaHei" panose="020B0503020204020204" pitchFamily="34" charset="-122"/>
                </a:endParaRPr>
              </a:p>
              <a:p>
                <a:pPr algn="just"/>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 从任意点出发，构造</a:t>
                </a:r>
                <a14:m>
                  <m:oMath xmlns:m="http://schemas.openxmlformats.org/officeDocument/2006/math">
                    <m:r>
                      <a:rPr lang="en-US" altLang="zh-CN" b="0" i="1" dirty="0" smtClean="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的一条简单回路</a:t>
                </a:r>
                <a14:m>
                  <m:oMath xmlns:m="http://schemas.openxmlformats.org/officeDocument/2006/math">
                    <m:r>
                      <m:rPr>
                        <m:sty m:val="p"/>
                      </m:rPr>
                      <a:rPr lang="en-US" altLang="zh-CN" i="1" dirty="0">
                        <a:latin typeface="Cambria Math" panose="02040503050406030204" pitchFamily="18" charset="0"/>
                        <a:ea typeface="Microsoft YaHei" panose="020B0503020204020204" pitchFamily="34" charset="-122"/>
                      </a:rPr>
                      <m:t>C</m:t>
                    </m:r>
                  </m:oMath>
                </a14:m>
                <a:r>
                  <a:rPr lang="zh-CN" altLang="en-US" dirty="0">
                    <a:latin typeface="Microsoft YaHei" panose="020B0503020204020204" pitchFamily="34" charset="-122"/>
                    <a:ea typeface="Microsoft YaHei" panose="020B0503020204020204" pitchFamily="34" charset="-122"/>
                  </a:rPr>
                  <a:t> （为什么一定存在</a:t>
                </a:r>
                <a14:m>
                  <m:oMath xmlns:m="http://schemas.openxmlformats.org/officeDocument/2006/math">
                    <m:r>
                      <m:rPr>
                        <m:sty m:val="p"/>
                      </m:rPr>
                      <a:rPr lang="en-US" altLang="zh-CN" i="1" dirty="0">
                        <a:latin typeface="Cambria Math" panose="02040503050406030204" pitchFamily="18" charset="0"/>
                        <a:ea typeface="Microsoft YaHei" panose="020B0503020204020204" pitchFamily="34" charset="-122"/>
                      </a:rPr>
                      <m:t>C</m:t>
                    </m:r>
                    <m:r>
                      <a:rPr lang="en-US" altLang="zh-CN" i="1" dirty="0">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？因为</a:t>
                </a:r>
                <a14:m>
                  <m:oMath xmlns:m="http://schemas.openxmlformats.org/officeDocument/2006/math">
                    <m:r>
                      <a:rPr lang="en-US" altLang="zh-CN" b="0" i="1" smtClean="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中的每个顶点是偶数，从任意的某个点</a:t>
                </a:r>
                <a14:m>
                  <m:oMath xmlns:m="http://schemas.openxmlformats.org/officeDocument/2006/math">
                    <m:r>
                      <a:rPr lang="en-US" altLang="zh-CN" i="1">
                        <a:latin typeface="Cambria Math" panose="02040503050406030204" pitchFamily="18" charset="0"/>
                        <a:ea typeface="Microsoft YaHei" panose="020B0503020204020204" pitchFamily="34" charset="-122"/>
                      </a:rPr>
                      <m:t>𝑢</m:t>
                    </m:r>
                  </m:oMath>
                </a14:m>
                <a:r>
                  <a:rPr lang="zh-CN" altLang="en-US" dirty="0">
                    <a:latin typeface="Microsoft YaHei" panose="020B0503020204020204" pitchFamily="34" charset="-122"/>
                    <a:ea typeface="Microsoft YaHei" panose="020B0503020204020204" pitchFamily="34" charset="-122"/>
                  </a:rPr>
                  <a:t>出发的路径，按照邻居的方式，不断向前进行访问。通过某条未经过的边进入一个顶点必然可以走另外一条未经过的边离开这个顶点，否则这个点的度数一定为奇数。这条从</a:t>
                </a:r>
                <a14:m>
                  <m:oMath xmlns:m="http://schemas.openxmlformats.org/officeDocument/2006/math">
                    <m:r>
                      <a:rPr lang="en-US" altLang="zh-CN" b="0" i="1" smtClean="0">
                        <a:latin typeface="Cambria Math" panose="02040503050406030204" pitchFamily="18" charset="0"/>
                        <a:ea typeface="Microsoft YaHei" panose="020B0503020204020204" pitchFamily="34" charset="-122"/>
                      </a:rPr>
                      <m:t>𝑢</m:t>
                    </m:r>
                  </m:oMath>
                </a14:m>
                <a:r>
                  <a:rPr lang="zh-CN" altLang="en-US" dirty="0">
                    <a:latin typeface="Microsoft YaHei" panose="020B0503020204020204" pitchFamily="34" charset="-122"/>
                    <a:ea typeface="Microsoft YaHei" panose="020B0503020204020204" pitchFamily="34" charset="-122"/>
                  </a:rPr>
                  <a:t>出发的路径一定可以回到</a:t>
                </a:r>
                <a14:m>
                  <m:oMath xmlns:m="http://schemas.openxmlformats.org/officeDocument/2006/math">
                    <m:r>
                      <a:rPr lang="en-US" altLang="zh-CN" i="1">
                        <a:latin typeface="Cambria Math" panose="02040503050406030204" pitchFamily="18" charset="0"/>
                        <a:ea typeface="Microsoft YaHei" panose="020B0503020204020204" pitchFamily="34" charset="-122"/>
                      </a:rPr>
                      <m:t>𝑢</m:t>
                    </m:r>
                    <m:r>
                      <a:rPr lang="en-US" altLang="zh-CN" i="1">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，而不会停留在某个另外的顶点</a:t>
                </a:r>
                <a14:m>
                  <m:oMath xmlns:m="http://schemas.openxmlformats.org/officeDocument/2006/math">
                    <m:sSup>
                      <m:sSupPr>
                        <m:ctrlPr>
                          <a:rPr lang="en-US" altLang="zh-CN" b="0" i="1" smtClean="0">
                            <a:latin typeface="Cambria Math" panose="02040503050406030204" pitchFamily="18" charset="0"/>
                            <a:ea typeface="Microsoft YaHei" panose="020B0503020204020204" pitchFamily="34" charset="-122"/>
                          </a:rPr>
                        </m:ctrlPr>
                      </m:sSupPr>
                      <m:e>
                        <m:r>
                          <a:rPr lang="en-US" altLang="zh-CN" b="0" i="1" smtClean="0">
                            <a:latin typeface="Cambria Math" panose="02040503050406030204" pitchFamily="18" charset="0"/>
                            <a:ea typeface="Microsoft YaHei" panose="020B0503020204020204" pitchFamily="34" charset="-122"/>
                          </a:rPr>
                          <m:t>𝑢</m:t>
                        </m:r>
                      </m:e>
                      <m:sup>
                        <m:r>
                          <a:rPr lang="en-US" altLang="zh-CN" b="0" i="1" smtClean="0">
                            <a:latin typeface="Cambria Math" panose="02040503050406030204" pitchFamily="18" charset="0"/>
                            <a:ea typeface="Microsoft YaHei" panose="020B0503020204020204" pitchFamily="34" charset="-122"/>
                          </a:rPr>
                          <m:t>′</m:t>
                        </m:r>
                      </m:sup>
                    </m:sSup>
                  </m:oMath>
                </a14:m>
                <a:r>
                  <a:rPr lang="zh-CN" altLang="en-US" dirty="0">
                    <a:latin typeface="Microsoft YaHei" panose="020B0503020204020204" pitchFamily="34" charset="-122"/>
                    <a:ea typeface="Microsoft YaHei" panose="020B0503020204020204" pitchFamily="34" charset="-122"/>
                  </a:rPr>
                  <a:t>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否则</a:t>
                </a:r>
                <a14:m>
                  <m:oMath xmlns:m="http://schemas.openxmlformats.org/officeDocument/2006/math">
                    <m:sSup>
                      <m:sSupPr>
                        <m:ctrlPr>
                          <a:rPr lang="en-US" altLang="zh-CN" i="1">
                            <a:latin typeface="Cambria Math" panose="02040503050406030204" pitchFamily="18" charset="0"/>
                            <a:ea typeface="Microsoft YaHei" panose="020B0503020204020204" pitchFamily="34" charset="-122"/>
                          </a:rPr>
                        </m:ctrlPr>
                      </m:sSupPr>
                      <m:e>
                        <m:r>
                          <a:rPr lang="en-US" altLang="zh-CN" i="1">
                            <a:latin typeface="Cambria Math" panose="02040503050406030204" pitchFamily="18" charset="0"/>
                            <a:ea typeface="Microsoft YaHei" panose="020B0503020204020204" pitchFamily="34" charset="-122"/>
                          </a:rPr>
                          <m:t>𝑢</m:t>
                        </m:r>
                      </m:e>
                      <m:sup>
                        <m:r>
                          <a:rPr lang="en-US" altLang="zh-CN" i="1">
                            <a:latin typeface="Cambria Math" panose="02040503050406030204" pitchFamily="18" charset="0"/>
                            <a:ea typeface="Microsoft YaHei" panose="020B0503020204020204" pitchFamily="34" charset="-122"/>
                          </a:rPr>
                          <m:t>′</m:t>
                        </m:r>
                      </m:sup>
                    </m:sSup>
                    <m:r>
                      <a:rPr lang="en-US" altLang="zh-CN" i="1">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的度数为奇数）</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E2F51BDF-3EE5-6019-B1EF-7480CDF54B13}"/>
                  </a:ext>
                </a:extLst>
              </p:cNvPr>
              <p:cNvSpPr>
                <a:spLocks noRot="1" noChangeAspect="1" noMove="1" noResize="1" noEditPoints="1" noAdjustHandles="1" noChangeArrowheads="1" noChangeShapeType="1" noTextEdit="1"/>
              </p:cNvSpPr>
              <p:nvPr/>
            </p:nvSpPr>
            <p:spPr>
              <a:xfrm>
                <a:off x="288755" y="1955815"/>
                <a:ext cx="8685297" cy="2308324"/>
              </a:xfrm>
              <a:prstGeom prst="rect">
                <a:avLst/>
              </a:prstGeom>
              <a:blipFill>
                <a:blip r:embed="rId3"/>
                <a:stretch>
                  <a:fillRect l="-584" t="-1648" r="-584" b="-329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2921D1B-4661-39D4-7B56-14E7B6D7FD31}"/>
              </a:ext>
            </a:extLst>
          </p:cNvPr>
          <p:cNvSpPr txBox="1"/>
          <p:nvPr/>
        </p:nvSpPr>
        <p:spPr>
          <a:xfrm>
            <a:off x="288754" y="839774"/>
            <a:ext cx="8685297" cy="923330"/>
          </a:xfrm>
          <a:prstGeom prst="rect">
            <a:avLst/>
          </a:prstGeom>
          <a:noFill/>
        </p:spPr>
        <p:txBody>
          <a:bodyPr wrap="square">
            <a:spAutoFit/>
          </a:bodyPr>
          <a:lstStyle/>
          <a:p>
            <a:pPr marL="285750" indent="-285750">
              <a:buFont typeface="Arial" panose="020B0604020202020204" pitchFamily="34" charset="0"/>
              <a:buChar char="•"/>
            </a:pPr>
            <a:r>
              <a:rPr lang="zh-CN" altLang="en-US" b="1" dirty="0"/>
              <a:t>无向图存在欧拉回路的充要条件</a:t>
            </a:r>
            <a:endParaRPr lang="en-US" altLang="zh-CN" b="1" dirty="0"/>
          </a:p>
          <a:p>
            <a:endParaRPr lang="zh-CN" altLang="en-US" dirty="0"/>
          </a:p>
          <a:p>
            <a:r>
              <a:rPr lang="zh-CN" altLang="en-US" dirty="0"/>
              <a:t>一个无向图存在欧拉回路，当且仅当该图所有顶点度数都为偶数,且该图是连通图。</a:t>
            </a:r>
            <a:endParaRPr lang="en-US" altLang="zh-CN" dirty="0"/>
          </a:p>
        </p:txBody>
      </p:sp>
      <p:sp>
        <p:nvSpPr>
          <p:cNvPr id="4" name="文本框 3">
            <a:extLst>
              <a:ext uri="{FF2B5EF4-FFF2-40B4-BE49-F238E27FC236}">
                <a16:creationId xmlns:a16="http://schemas.microsoft.com/office/drawing/2014/main" id="{54CEB97D-334C-B6CB-9D01-D482F1959E4A}"/>
              </a:ext>
            </a:extLst>
          </p:cNvPr>
          <p:cNvSpPr txBox="1"/>
          <p:nvPr/>
        </p:nvSpPr>
        <p:spPr>
          <a:xfrm>
            <a:off x="458703" y="4651916"/>
            <a:ext cx="8685297" cy="369332"/>
          </a:xfrm>
          <a:prstGeom prst="rect">
            <a:avLst/>
          </a:prstGeom>
          <a:noFill/>
        </p:spPr>
        <p:txBody>
          <a:bodyPr wrap="square" rtlCol="0">
            <a:spAutoFit/>
          </a:bodyPr>
          <a:lstStyle/>
          <a:p>
            <a:r>
              <a:rPr kumimoji="1" lang="zh-CN" altLang="en-US" i="1" dirty="0"/>
              <a:t>注：卡尔</a:t>
            </a:r>
            <a:r>
              <a:rPr kumimoji="1" lang="en-US" altLang="zh-CN" i="1" dirty="0"/>
              <a:t>·</a:t>
            </a:r>
            <a:r>
              <a:rPr kumimoji="1" lang="zh-CN" altLang="en-US" i="1" dirty="0"/>
              <a:t>希尔霍尔 </a:t>
            </a:r>
            <a:r>
              <a:rPr kumimoji="1" lang="en-US" altLang="zh-CN" i="1" dirty="0"/>
              <a:t>(</a:t>
            </a:r>
            <a:r>
              <a:rPr lang="en" altLang="zh-CN" b="0" i="0" dirty="0">
                <a:effectLst/>
                <a:latin typeface="Linux Libertine"/>
              </a:rPr>
              <a:t>Carl </a:t>
            </a:r>
            <a:r>
              <a:rPr lang="en" altLang="zh-CN" b="0" i="0" dirty="0" err="1">
                <a:effectLst/>
                <a:latin typeface="Linux Libertine"/>
              </a:rPr>
              <a:t>Hierholzer</a:t>
            </a:r>
            <a:r>
              <a:rPr kumimoji="1" lang="en-US" altLang="zh-CN" i="1" dirty="0"/>
              <a:t>)</a:t>
            </a:r>
            <a:r>
              <a:rPr kumimoji="1" lang="zh-CN" altLang="en-US" i="1" dirty="0"/>
              <a:t> 在 </a:t>
            </a:r>
            <a:r>
              <a:rPr kumimoji="1" lang="en-US" altLang="zh-CN" i="1" dirty="0"/>
              <a:t>1873</a:t>
            </a:r>
            <a:r>
              <a:rPr kumimoji="1" lang="zh-CN" altLang="en-US" i="1" dirty="0"/>
              <a:t>年给出了该定理的充分性证明</a:t>
            </a:r>
          </a:p>
        </p:txBody>
      </p:sp>
    </p:spTree>
    <p:extLst>
      <p:ext uri="{BB962C8B-B14F-4D97-AF65-F5344CB8AC3E}">
        <p14:creationId xmlns:p14="http://schemas.microsoft.com/office/powerpoint/2010/main" val="2407187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DDF3-2EA1-17AC-5535-81FD2CE6163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8DFF881-2966-29D5-E4BF-BAB6A5B7D7D5}"/>
              </a:ext>
            </a:extLst>
          </p:cNvPr>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a:extLst>
              <a:ext uri="{FF2B5EF4-FFF2-40B4-BE49-F238E27FC236}">
                <a16:creationId xmlns:a16="http://schemas.microsoft.com/office/drawing/2014/main" id="{2E25A46A-149B-F7DF-460F-47D512BDF3E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8A34DBAA-A55C-D272-DD0F-772E5E025A9E}"/>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7F12DD86-765F-D280-AC09-CF75A2EEC815}"/>
              </a:ext>
            </a:extLst>
          </p:cNvPr>
          <p:cNvSpPr>
            <a:spLocks noGrp="1"/>
          </p:cNvSpPr>
          <p:nvPr>
            <p:ph type="sldNum" sz="quarter" idx="12"/>
          </p:nvPr>
        </p:nvSpPr>
        <p:spPr/>
        <p:txBody>
          <a:bodyPr/>
          <a:lstStyle/>
          <a:p>
            <a:fld id="{36A25BD4-2C18-3241-A107-B7FFDDC89A82}" type="slidenum">
              <a:rPr kumimoji="1" lang="zh-CN" altLang="en-US" smtClean="0"/>
              <a:t>8</a:t>
            </a:fld>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ED8E938-1358-FA21-CC00-B9DF01C02048}"/>
                  </a:ext>
                </a:extLst>
              </p:cNvPr>
              <p:cNvSpPr/>
              <p:nvPr/>
            </p:nvSpPr>
            <p:spPr>
              <a:xfrm>
                <a:off x="419695" y="912448"/>
                <a:ext cx="8685297" cy="3416320"/>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证明：</a:t>
                </a:r>
                <a:r>
                  <a:rPr lang="zh-CN" altLang="en-US" b="1" dirty="0">
                    <a:latin typeface="Microsoft YaHei" panose="020B0503020204020204" pitchFamily="34" charset="-122"/>
                    <a:ea typeface="Microsoft YaHei" panose="020B0503020204020204" pitchFamily="34" charset="-122"/>
                  </a:rPr>
                  <a:t>（充分性）</a:t>
                </a:r>
                <a:r>
                  <a:rPr lang="zh-CN" altLang="en-US" dirty="0">
                    <a:latin typeface="Microsoft YaHei" panose="020B0503020204020204" pitchFamily="34" charset="-122"/>
                    <a:ea typeface="Microsoft YaHei" panose="020B0503020204020204" pitchFamily="34" charset="-122"/>
                  </a:rPr>
                  <a:t>一个无向图</a:t>
                </a:r>
                <a:r>
                  <a:rPr lang="en-US" altLang="zh-CN" dirty="0">
                    <a:latin typeface="Microsoft YaHei" panose="020B0503020204020204" pitchFamily="34" charset="-122"/>
                    <a:ea typeface="Microsoft YaHei" panose="020B0503020204020204" pitchFamily="34" charset="-122"/>
                  </a:rPr>
                  <a:t>G</a:t>
                </a:r>
                <a:r>
                  <a:rPr lang="zh-CN" altLang="en-US" dirty="0"/>
                  <a:t>所有顶点度数都为偶数,且该图是连通图 </a:t>
                </a:r>
                <a:r>
                  <a:rPr lang="en-US" altLang="zh-CN" dirty="0"/>
                  <a:t>-&gt;</a:t>
                </a:r>
                <a:r>
                  <a:rPr lang="zh-CN" altLang="en-US" dirty="0"/>
                  <a:t> 该图一定存在一个欧拉回路。 </a:t>
                </a:r>
                <a:endParaRPr lang="en-US" altLang="zh-CN" b="1" dirty="0">
                  <a:latin typeface="Microsoft YaHei" panose="020B0503020204020204" pitchFamily="34" charset="-122"/>
                  <a:ea typeface="Microsoft YaHei" panose="020B0503020204020204" pitchFamily="34" charset="-122"/>
                </a:endParaRPr>
              </a:p>
              <a:p>
                <a:pPr algn="just"/>
                <a:endParaRPr lang="en-US" altLang="zh-CN" dirty="0">
                  <a:latin typeface="Microsoft YaHei" panose="020B0503020204020204" pitchFamily="34" charset="-122"/>
                  <a:ea typeface="Microsoft YaHei" panose="020B0503020204020204" pitchFamily="34" charset="-122"/>
                </a:endParaRPr>
              </a:p>
              <a:p>
                <a:pPr algn="just"/>
                <a:r>
                  <a:rPr lang="zh-CN" altLang="en-US" dirty="0">
                    <a:latin typeface="Microsoft YaHei" panose="020B0503020204020204" pitchFamily="34" charset="-122"/>
                    <a:ea typeface="Microsoft YaHei" panose="020B0503020204020204" pitchFamily="34" charset="-122"/>
                  </a:rPr>
                  <a:t>（通过构造法来证明）</a:t>
                </a:r>
                <a:endParaRPr lang="en-US" altLang="zh-CN" dirty="0">
                  <a:latin typeface="Microsoft YaHei" panose="020B0503020204020204" pitchFamily="34" charset="-122"/>
                  <a:ea typeface="Microsoft YaHei" panose="020B0503020204020204" pitchFamily="34" charset="-122"/>
                </a:endParaRPr>
              </a:p>
              <a:p>
                <a:pPr marL="342900" indent="-342900" algn="just">
                  <a:buAutoNum type="arabicPeriod"/>
                </a:pPr>
                <a:r>
                  <a:rPr lang="zh-CN" altLang="en-US" dirty="0">
                    <a:latin typeface="Microsoft YaHei" panose="020B0503020204020204" pitchFamily="34" charset="-122"/>
                    <a:ea typeface="Microsoft YaHei" panose="020B0503020204020204" pitchFamily="34" charset="-122"/>
                  </a:rPr>
                  <a:t>从任意点出发，构造</a:t>
                </a:r>
                <a14:m>
                  <m:oMath xmlns:m="http://schemas.openxmlformats.org/officeDocument/2006/math">
                    <m:r>
                      <a:rPr lang="en-US" altLang="zh-CN" b="0" i="1" dirty="0" smtClean="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的一条简单回路</a:t>
                </a:r>
                <a14:m>
                  <m:oMath xmlns:m="http://schemas.openxmlformats.org/officeDocument/2006/math">
                    <m:r>
                      <m:rPr>
                        <m:sty m:val="p"/>
                      </m:rPr>
                      <a:rPr lang="en-US" altLang="zh-CN" i="1" dirty="0">
                        <a:latin typeface="Cambria Math" panose="02040503050406030204" pitchFamily="18" charset="0"/>
                        <a:ea typeface="Microsoft YaHei" panose="020B0503020204020204" pitchFamily="34" charset="-122"/>
                      </a:rPr>
                      <m:t>C</m:t>
                    </m:r>
                    <m:r>
                      <a:rPr lang="zh-CN" altLang="en-US" b="0" i="1" dirty="0" smtClean="0">
                        <a:latin typeface="Cambria Math" panose="02040503050406030204" pitchFamily="18" charset="0"/>
                        <a:ea typeface="Microsoft YaHei" panose="020B0503020204020204" pitchFamily="34" charset="-122"/>
                      </a:rPr>
                      <m:t> </m:t>
                    </m:r>
                  </m:oMath>
                </a14:m>
                <a:endParaRPr lang="en-US" altLang="zh-CN" dirty="0">
                  <a:latin typeface="Microsoft YaHei" panose="020B0503020204020204" pitchFamily="34" charset="-122"/>
                  <a:ea typeface="Microsoft YaHei" panose="020B0503020204020204" pitchFamily="34" charset="-122"/>
                </a:endParaRPr>
              </a:p>
              <a:p>
                <a:pPr marL="342900" indent="-342900" algn="just">
                  <a:buAutoNum type="arabicPeriod"/>
                </a:pPr>
                <a:r>
                  <a:rPr lang="zh-CN" altLang="en-US" dirty="0">
                    <a:latin typeface="Microsoft YaHei" panose="020B0503020204020204" pitchFamily="34" charset="-122"/>
                    <a:ea typeface="Microsoft YaHei" panose="020B0503020204020204" pitchFamily="34" charset="-122"/>
                  </a:rPr>
                  <a:t>若</a:t>
                </a:r>
                <a14:m>
                  <m:oMath xmlns:m="http://schemas.openxmlformats.org/officeDocument/2006/math">
                    <m:r>
                      <m:rPr>
                        <m:sty m:val="p"/>
                      </m:rPr>
                      <a:rPr lang="en-US" altLang="zh-CN" i="1" dirty="0" smtClean="0">
                        <a:latin typeface="Cambria Math" panose="02040503050406030204" pitchFamily="18" charset="0"/>
                        <a:ea typeface="Microsoft YaHei" panose="020B0503020204020204" pitchFamily="34" charset="-122"/>
                      </a:rPr>
                      <m:t>C</m:t>
                    </m:r>
                  </m:oMath>
                </a14:m>
                <a:r>
                  <a:rPr lang="zh-CN" altLang="en-US" dirty="0">
                    <a:latin typeface="Microsoft YaHei" panose="020B0503020204020204" pitchFamily="34" charset="-122"/>
                    <a:ea typeface="Microsoft YaHei" panose="020B0503020204020204" pitchFamily="34" charset="-122"/>
                  </a:rPr>
                  <a:t> 已经覆盖了</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中的所有的边，则</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就是</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中的一条欧拉回路。</a:t>
                </a:r>
                <a:endParaRPr lang="en-US" altLang="zh-CN" dirty="0">
                  <a:latin typeface="Microsoft YaHei" panose="020B0503020204020204" pitchFamily="34" charset="-122"/>
                  <a:ea typeface="Microsoft YaHei" panose="020B0503020204020204" pitchFamily="34" charset="-122"/>
                </a:endParaRPr>
              </a:p>
              <a:p>
                <a:pPr marL="342900" indent="-342900" algn="just">
                  <a:buAutoNum type="arabicPeriod"/>
                </a:pPr>
                <a:r>
                  <a:rPr lang="zh-CN" altLang="en-US" dirty="0">
                    <a:latin typeface="Microsoft YaHei" panose="020B0503020204020204" pitchFamily="34" charset="-122"/>
                    <a:ea typeface="Microsoft YaHei" panose="020B0503020204020204" pitchFamily="34" charset="-122"/>
                  </a:rPr>
                  <a:t>否则，从</a:t>
                </a:r>
                <a14:m>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中删除</a:t>
                </a:r>
                <a14:m>
                  <m:oMath xmlns:m="http://schemas.openxmlformats.org/officeDocument/2006/math">
                    <m:r>
                      <m:rPr>
                        <m:sty m:val="p"/>
                      </m:rPr>
                      <a:rPr lang="en-US" altLang="zh-CN" i="1" dirty="0">
                        <a:latin typeface="Cambria Math" panose="02040503050406030204" pitchFamily="18" charset="0"/>
                        <a:ea typeface="Microsoft YaHei" panose="020B0503020204020204" pitchFamily="34" charset="-122"/>
                      </a:rPr>
                      <m:t>C</m:t>
                    </m:r>
                  </m:oMath>
                </a14:m>
                <a:r>
                  <a:rPr lang="zh-CN" altLang="en-US" dirty="0">
                    <a:latin typeface="Microsoft YaHei" panose="020B0503020204020204" pitchFamily="34" charset="-122"/>
                    <a:ea typeface="Microsoft YaHei" panose="020B0503020204020204" pitchFamily="34" charset="-122"/>
                  </a:rPr>
                  <a:t>中所涵盖的边。很容易证明，</a:t>
                </a:r>
                <a:r>
                  <a:rPr lang="en-US" altLang="zh-CN" dirty="0">
                    <a:ea typeface="Microsoft YaHei" panose="020B0503020204020204" pitchFamily="34" charset="-122"/>
                  </a:rPr>
                  <a:t> </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中剩下的部分（记作</a:t>
                </a:r>
                <a14:m>
                  <m:oMath xmlns:m="http://schemas.openxmlformats.org/officeDocument/2006/math">
                    <m:sSup>
                      <m:sSupPr>
                        <m:ctrlPr>
                          <a:rPr lang="en-US" altLang="zh-CN" b="0" i="1" dirty="0" smtClean="0">
                            <a:latin typeface="Cambria Math" panose="02040503050406030204" pitchFamily="18" charset="0"/>
                            <a:ea typeface="Microsoft YaHei" panose="020B0503020204020204" pitchFamily="34" charset="-122"/>
                          </a:rPr>
                        </m:ctrlPr>
                      </m:sSupPr>
                      <m:e>
                        <m:r>
                          <a:rPr lang="en-US" altLang="zh-CN" i="1" dirty="0">
                            <a:latin typeface="Cambria Math" panose="02040503050406030204" pitchFamily="18" charset="0"/>
                            <a:ea typeface="Microsoft YaHei" panose="020B0503020204020204" pitchFamily="34" charset="-122"/>
                          </a:rPr>
                          <m:t>𝐺</m:t>
                        </m:r>
                      </m:e>
                      <m:sup>
                        <m:r>
                          <a:rPr lang="en-US" altLang="zh-CN" b="0" i="1" dirty="0" smtClean="0">
                            <a:latin typeface="Cambria Math" panose="02040503050406030204" pitchFamily="18" charset="0"/>
                            <a:ea typeface="Microsoft YaHei" panose="020B0503020204020204" pitchFamily="34" charset="-122"/>
                          </a:rPr>
                          <m:t>′</m:t>
                        </m:r>
                      </m:sup>
                    </m:sSup>
                  </m:oMath>
                </a14:m>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可能不连通）的每个顶点的度数仍然是偶数的。由于</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本身是连通的，则</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与</a:t>
                </a:r>
                <a14:m>
                  <m:oMath xmlns:m="http://schemas.openxmlformats.org/officeDocument/2006/math">
                    <m:sSup>
                      <m:sSupPr>
                        <m:ctrlPr>
                          <a:rPr lang="en-US" altLang="zh-CN" i="1" dirty="0">
                            <a:latin typeface="Cambria Math" panose="02040503050406030204" pitchFamily="18" charset="0"/>
                            <a:ea typeface="Microsoft YaHei" panose="020B0503020204020204" pitchFamily="34" charset="-122"/>
                          </a:rPr>
                        </m:ctrlPr>
                      </m:sSupPr>
                      <m:e>
                        <m:r>
                          <a:rPr lang="en-US" altLang="zh-CN" i="1" dirty="0">
                            <a:latin typeface="Cambria Math" panose="02040503050406030204" pitchFamily="18" charset="0"/>
                            <a:ea typeface="Microsoft YaHei" panose="020B0503020204020204" pitchFamily="34" charset="-122"/>
                          </a:rPr>
                          <m:t>𝐺</m:t>
                        </m:r>
                      </m:e>
                      <m:sup>
                        <m:r>
                          <a:rPr lang="en-US" altLang="zh-CN" i="1" dirty="0">
                            <a:latin typeface="Cambria Math" panose="02040503050406030204" pitchFamily="18" charset="0"/>
                            <a:ea typeface="Microsoft YaHei" panose="020B0503020204020204" pitchFamily="34" charset="-122"/>
                          </a:rPr>
                          <m:t>′</m:t>
                        </m:r>
                      </m:sup>
                    </m:sSup>
                  </m:oMath>
                </a14:m>
                <a:r>
                  <a:rPr lang="zh-CN" altLang="en-US" dirty="0">
                    <a:latin typeface="Microsoft YaHei" panose="020B0503020204020204" pitchFamily="34" charset="-122"/>
                    <a:ea typeface="Microsoft YaHei" panose="020B0503020204020204" pitchFamily="34" charset="-122"/>
                  </a:rPr>
                  <a:t>的每个连通区域都是有公共顶点的（否则</a:t>
                </a:r>
                <a14:m>
                  <m:oMath xmlns:m="http://schemas.openxmlformats.org/officeDocument/2006/math">
                    <m:r>
                      <a:rPr lang="en-US" altLang="zh-CN" i="1" dirty="0">
                        <a:latin typeface="Cambria Math" panose="02040503050406030204" pitchFamily="18" charset="0"/>
                        <a:ea typeface="Microsoft YaHei" panose="020B0503020204020204" pitchFamily="34" charset="-122"/>
                      </a:rPr>
                      <m:t>𝐺</m:t>
                    </m:r>
                    <m:r>
                      <a:rPr lang="en-US" altLang="zh-CN" i="1" dirty="0">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不连通）。从这些公共顶点出发，重复步骤</a:t>
                </a:r>
                <a:r>
                  <a:rPr lang="en-US" altLang="zh-CN" dirty="0">
                    <a:latin typeface="Microsoft YaHei" panose="020B0503020204020204" pitchFamily="34" charset="-122"/>
                    <a:ea typeface="Microsoft YaHei" panose="020B0503020204020204" pitchFamily="34" charset="-122"/>
                  </a:rPr>
                  <a:t>1-2.</a:t>
                </a:r>
              </a:p>
              <a:p>
                <a:pPr marL="342900" indent="-342900" algn="just">
                  <a:buAutoNum type="arabicPeriod"/>
                </a:pPr>
                <a:r>
                  <a:rPr lang="zh-CN" altLang="en-US" dirty="0">
                    <a:latin typeface="Microsoft YaHei" panose="020B0503020204020204" pitchFamily="34" charset="-122"/>
                    <a:ea typeface="Microsoft YaHei" panose="020B0503020204020204" pitchFamily="34" charset="-122"/>
                  </a:rPr>
                  <a:t>由于</a:t>
                </a:r>
                <a14:m>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𝐺</m:t>
                    </m:r>
                  </m:oMath>
                </a14:m>
                <a:r>
                  <a:rPr lang="zh-CN" altLang="en-US" dirty="0">
                    <a:latin typeface="Microsoft YaHei" panose="020B0503020204020204" pitchFamily="34" charset="-122"/>
                    <a:ea typeface="Microsoft YaHei" panose="020B0503020204020204" pitchFamily="34" charset="-122"/>
                  </a:rPr>
                  <a:t>中的边是有限的，所以上述迭代过程在有限步内一定能完成，从而形成相互连接的（基于每次的公共顶点）简单回路。这些相连的简单回路，可以形成更大的，包含全部边的回路，即欧拉回路。</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7ED8E938-1358-FA21-CC00-B9DF01C02048}"/>
                  </a:ext>
                </a:extLst>
              </p:cNvPr>
              <p:cNvSpPr>
                <a:spLocks noRot="1" noChangeAspect="1" noMove="1" noResize="1" noEditPoints="1" noAdjustHandles="1" noChangeArrowheads="1" noChangeShapeType="1" noTextEdit="1"/>
              </p:cNvSpPr>
              <p:nvPr/>
            </p:nvSpPr>
            <p:spPr>
              <a:xfrm>
                <a:off x="419695" y="912448"/>
                <a:ext cx="8685297" cy="3416320"/>
              </a:xfrm>
              <a:prstGeom prst="rect">
                <a:avLst/>
              </a:prstGeom>
              <a:blipFill>
                <a:blip r:embed="rId3"/>
                <a:stretch>
                  <a:fillRect l="-876" t="-1115" r="-1168" b="-1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6953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97465-514E-D106-FB38-C193E25191E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53DC219-A996-203E-ABCB-85D49A54CE13}"/>
              </a:ext>
            </a:extLst>
          </p:cNvPr>
          <p:cNvSpPr txBox="1"/>
          <p:nvPr/>
        </p:nvSpPr>
        <p:spPr>
          <a:xfrm>
            <a:off x="419696" y="266166"/>
            <a:ext cx="492443" cy="461665"/>
          </a:xfrm>
          <a:prstGeom prst="rect">
            <a:avLst/>
          </a:prstGeom>
          <a:noFill/>
        </p:spPr>
        <p:txBody>
          <a:bodyPr wrap="none" rtlCol="0">
            <a:spAutoFit/>
          </a:bodyPr>
          <a:lstStyle/>
          <a:p>
            <a:pPr algn="l"/>
            <a:r>
              <a:rPr kumimoji="1" lang="zh-CN" altLang="en-US" sz="2400" dirty="0">
                <a:latin typeface="+mn-ea"/>
              </a:rPr>
              <a:t>图</a:t>
            </a:r>
          </a:p>
        </p:txBody>
      </p:sp>
      <p:cxnSp>
        <p:nvCxnSpPr>
          <p:cNvPr id="8" name="直线连接符 7">
            <a:extLst>
              <a:ext uri="{FF2B5EF4-FFF2-40B4-BE49-F238E27FC236}">
                <a16:creationId xmlns:a16="http://schemas.microsoft.com/office/drawing/2014/main" id="{5313C2CD-42C0-160D-83AD-67BF05015B5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506A07D-BFBE-11D3-E95A-67FEC5F05D45}"/>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3" name="矩形 2">
            <a:extLst>
              <a:ext uri="{FF2B5EF4-FFF2-40B4-BE49-F238E27FC236}">
                <a16:creationId xmlns:a16="http://schemas.microsoft.com/office/drawing/2014/main" id="{FF7BB004-59A4-31C1-F5BA-3E2AB07AC211}"/>
              </a:ext>
            </a:extLst>
          </p:cNvPr>
          <p:cNvSpPr/>
          <p:nvPr/>
        </p:nvSpPr>
        <p:spPr>
          <a:xfrm>
            <a:off x="419695" y="912448"/>
            <a:ext cx="8685297" cy="923330"/>
          </a:xfrm>
          <a:prstGeom prst="rect">
            <a:avLst/>
          </a:prstGeom>
        </p:spPr>
        <p:txBody>
          <a:bodyPr wrap="square">
            <a:spAutoFit/>
          </a:bodyPr>
          <a:lstStyle/>
          <a:p>
            <a:pPr algn="just"/>
            <a:r>
              <a:rPr lang="zh-CN" altLang="en-US" b="1" dirty="0">
                <a:solidFill>
                  <a:srgbClr val="FF0000"/>
                </a:solidFill>
                <a:latin typeface="Microsoft YaHei" panose="020B0503020204020204" pitchFamily="34" charset="-122"/>
                <a:ea typeface="Microsoft YaHei" panose="020B0503020204020204" pitchFamily="34" charset="-122"/>
              </a:rPr>
              <a:t>证明：</a:t>
            </a:r>
            <a:r>
              <a:rPr lang="zh-CN" altLang="en-US" b="1" dirty="0">
                <a:latin typeface="Microsoft YaHei" panose="020B0503020204020204" pitchFamily="34" charset="-122"/>
                <a:ea typeface="Microsoft YaHei" panose="020B0503020204020204" pitchFamily="34" charset="-122"/>
              </a:rPr>
              <a:t>（充分性）</a:t>
            </a:r>
            <a:r>
              <a:rPr lang="zh-CN" altLang="en-US" dirty="0">
                <a:latin typeface="Microsoft YaHei" panose="020B0503020204020204" pitchFamily="34" charset="-122"/>
                <a:ea typeface="Microsoft YaHei" panose="020B0503020204020204" pitchFamily="34" charset="-122"/>
              </a:rPr>
              <a:t>一个无向图</a:t>
            </a:r>
            <a:r>
              <a:rPr lang="en-US" altLang="zh-CN" dirty="0">
                <a:latin typeface="Microsoft YaHei" panose="020B0503020204020204" pitchFamily="34" charset="-122"/>
                <a:ea typeface="Microsoft YaHei" panose="020B0503020204020204" pitchFamily="34" charset="-122"/>
              </a:rPr>
              <a:t>G</a:t>
            </a:r>
            <a:r>
              <a:rPr lang="zh-CN" altLang="en-US" dirty="0"/>
              <a:t>所有顶点度数都为偶数,且该图是连通图 </a:t>
            </a:r>
            <a:r>
              <a:rPr lang="en-US" altLang="zh-CN" dirty="0"/>
              <a:t>-&gt;</a:t>
            </a:r>
            <a:r>
              <a:rPr lang="zh-CN" altLang="en-US" dirty="0"/>
              <a:t> 该图一定存在一个欧拉回路。 </a:t>
            </a:r>
            <a:endParaRPr lang="en-US" altLang="zh-CN" b="1" dirty="0">
              <a:latin typeface="Microsoft YaHei" panose="020B0503020204020204" pitchFamily="34" charset="-122"/>
              <a:ea typeface="Microsoft YaHei" panose="020B0503020204020204" pitchFamily="34" charset="-122"/>
            </a:endParaRPr>
          </a:p>
          <a:p>
            <a:pPr algn="just"/>
            <a:endParaRPr lang="en-US" altLang="zh-CN" dirty="0">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67FAEC35-D39C-4A28-D9EC-0354792285CD}"/>
              </a:ext>
            </a:extLst>
          </p:cNvPr>
          <p:cNvSpPr/>
          <p:nvPr/>
        </p:nvSpPr>
        <p:spPr>
          <a:xfrm>
            <a:off x="3789120" y="2571750"/>
            <a:ext cx="1162793" cy="10858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三角形 33">
            <a:extLst>
              <a:ext uri="{FF2B5EF4-FFF2-40B4-BE49-F238E27FC236}">
                <a16:creationId xmlns:a16="http://schemas.microsoft.com/office/drawing/2014/main" id="{ED12BC35-16B9-4564-1827-E97C4AE3E3E4}"/>
              </a:ext>
            </a:extLst>
          </p:cNvPr>
          <p:cNvSpPr/>
          <p:nvPr/>
        </p:nvSpPr>
        <p:spPr>
          <a:xfrm>
            <a:off x="3789120" y="1648421"/>
            <a:ext cx="1162793" cy="923329"/>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任意形状 39">
            <a:extLst>
              <a:ext uri="{FF2B5EF4-FFF2-40B4-BE49-F238E27FC236}">
                <a16:creationId xmlns:a16="http://schemas.microsoft.com/office/drawing/2014/main" id="{58DAE42C-22C3-08E7-A0DE-31B82C7B708D}"/>
              </a:ext>
            </a:extLst>
          </p:cNvPr>
          <p:cNvSpPr/>
          <p:nvPr/>
        </p:nvSpPr>
        <p:spPr>
          <a:xfrm>
            <a:off x="3781856" y="3641271"/>
            <a:ext cx="1191985" cy="440935"/>
          </a:xfrm>
          <a:custGeom>
            <a:avLst/>
            <a:gdLst>
              <a:gd name="connsiteX0" fmla="*/ 0 w 1191985"/>
              <a:gd name="connsiteY0" fmla="*/ 0 h 440935"/>
              <a:gd name="connsiteX1" fmla="*/ 555171 w 1191985"/>
              <a:gd name="connsiteY1" fmla="*/ 440872 h 440935"/>
              <a:gd name="connsiteX2" fmla="*/ 1191985 w 1191985"/>
              <a:gd name="connsiteY2" fmla="*/ 32658 h 440935"/>
            </a:gdLst>
            <a:ahLst/>
            <a:cxnLst>
              <a:cxn ang="0">
                <a:pos x="connsiteX0" y="connsiteY0"/>
              </a:cxn>
              <a:cxn ang="0">
                <a:pos x="connsiteX1" y="connsiteY1"/>
              </a:cxn>
              <a:cxn ang="0">
                <a:pos x="connsiteX2" y="connsiteY2"/>
              </a:cxn>
            </a:cxnLst>
            <a:rect l="l" t="t" r="r" b="b"/>
            <a:pathLst>
              <a:path w="1191985" h="440935">
                <a:moveTo>
                  <a:pt x="0" y="0"/>
                </a:moveTo>
                <a:cubicBezTo>
                  <a:pt x="178253" y="217714"/>
                  <a:pt x="356507" y="435429"/>
                  <a:pt x="555171" y="440872"/>
                </a:cubicBezTo>
                <a:cubicBezTo>
                  <a:pt x="753835" y="446315"/>
                  <a:pt x="1088571" y="100694"/>
                  <a:pt x="1191985" y="3265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任意形状 40">
            <a:extLst>
              <a:ext uri="{FF2B5EF4-FFF2-40B4-BE49-F238E27FC236}">
                <a16:creationId xmlns:a16="http://schemas.microsoft.com/office/drawing/2014/main" id="{465B156E-7644-23A4-E02C-8648C0C451F9}"/>
              </a:ext>
            </a:extLst>
          </p:cNvPr>
          <p:cNvSpPr/>
          <p:nvPr/>
        </p:nvSpPr>
        <p:spPr>
          <a:xfrm>
            <a:off x="4941184" y="2579914"/>
            <a:ext cx="604166" cy="1110343"/>
          </a:xfrm>
          <a:custGeom>
            <a:avLst/>
            <a:gdLst>
              <a:gd name="connsiteX0" fmla="*/ 0 w 604166"/>
              <a:gd name="connsiteY0" fmla="*/ 0 h 1110343"/>
              <a:gd name="connsiteX1" fmla="*/ 604157 w 604166"/>
              <a:gd name="connsiteY1" fmla="*/ 489857 h 1110343"/>
              <a:gd name="connsiteX2" fmla="*/ 16329 w 604166"/>
              <a:gd name="connsiteY2" fmla="*/ 1110343 h 1110343"/>
              <a:gd name="connsiteX3" fmla="*/ 16329 w 604166"/>
              <a:gd name="connsiteY3" fmla="*/ 1110343 h 1110343"/>
            </a:gdLst>
            <a:ahLst/>
            <a:cxnLst>
              <a:cxn ang="0">
                <a:pos x="connsiteX0" y="connsiteY0"/>
              </a:cxn>
              <a:cxn ang="0">
                <a:pos x="connsiteX1" y="connsiteY1"/>
              </a:cxn>
              <a:cxn ang="0">
                <a:pos x="connsiteX2" y="connsiteY2"/>
              </a:cxn>
              <a:cxn ang="0">
                <a:pos x="connsiteX3" y="connsiteY3"/>
              </a:cxn>
            </a:cxnLst>
            <a:rect l="l" t="t" r="r" b="b"/>
            <a:pathLst>
              <a:path w="604166" h="1110343">
                <a:moveTo>
                  <a:pt x="0" y="0"/>
                </a:moveTo>
                <a:cubicBezTo>
                  <a:pt x="300718" y="152400"/>
                  <a:pt x="601436" y="304800"/>
                  <a:pt x="604157" y="489857"/>
                </a:cubicBezTo>
                <a:cubicBezTo>
                  <a:pt x="606878" y="674914"/>
                  <a:pt x="16329" y="1110343"/>
                  <a:pt x="16329" y="1110343"/>
                </a:cubicBezTo>
                <a:lnTo>
                  <a:pt x="16329" y="111034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CE80B008-E793-CA51-4137-1B31FE617CDB}"/>
              </a:ext>
            </a:extLst>
          </p:cNvPr>
          <p:cNvSpPr/>
          <p:nvPr/>
        </p:nvSpPr>
        <p:spPr>
          <a:xfrm>
            <a:off x="4255384" y="1534118"/>
            <a:ext cx="22860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任意形状 36">
            <a:extLst>
              <a:ext uri="{FF2B5EF4-FFF2-40B4-BE49-F238E27FC236}">
                <a16:creationId xmlns:a16="http://schemas.microsoft.com/office/drawing/2014/main" id="{94F7A640-3092-7CB5-D2A2-525BCDA76247}"/>
              </a:ext>
            </a:extLst>
          </p:cNvPr>
          <p:cNvSpPr/>
          <p:nvPr/>
        </p:nvSpPr>
        <p:spPr>
          <a:xfrm>
            <a:off x="3166491" y="2592159"/>
            <a:ext cx="593437" cy="1085851"/>
          </a:xfrm>
          <a:custGeom>
            <a:avLst/>
            <a:gdLst>
              <a:gd name="connsiteX0" fmla="*/ 326604 w 342933"/>
              <a:gd name="connsiteY0" fmla="*/ 0 h 1110343"/>
              <a:gd name="connsiteX1" fmla="*/ 33 w 342933"/>
              <a:gd name="connsiteY1" fmla="*/ 457200 h 1110343"/>
              <a:gd name="connsiteX2" fmla="*/ 342933 w 342933"/>
              <a:gd name="connsiteY2" fmla="*/ 1110343 h 1110343"/>
              <a:gd name="connsiteX3" fmla="*/ 342933 w 342933"/>
              <a:gd name="connsiteY3" fmla="*/ 1110343 h 1110343"/>
            </a:gdLst>
            <a:ahLst/>
            <a:cxnLst>
              <a:cxn ang="0">
                <a:pos x="connsiteX0" y="connsiteY0"/>
              </a:cxn>
              <a:cxn ang="0">
                <a:pos x="connsiteX1" y="connsiteY1"/>
              </a:cxn>
              <a:cxn ang="0">
                <a:pos x="connsiteX2" y="connsiteY2"/>
              </a:cxn>
              <a:cxn ang="0">
                <a:pos x="connsiteX3" y="connsiteY3"/>
              </a:cxn>
            </a:cxnLst>
            <a:rect l="l" t="t" r="r" b="b"/>
            <a:pathLst>
              <a:path w="342933" h="1110343">
                <a:moveTo>
                  <a:pt x="326604" y="0"/>
                </a:moveTo>
                <a:cubicBezTo>
                  <a:pt x="161958" y="136071"/>
                  <a:pt x="-2688" y="272143"/>
                  <a:pt x="33" y="457200"/>
                </a:cubicBezTo>
                <a:cubicBezTo>
                  <a:pt x="2754" y="642257"/>
                  <a:pt x="342933" y="1110343"/>
                  <a:pt x="342933" y="1110343"/>
                </a:cubicBezTo>
                <a:lnTo>
                  <a:pt x="342933" y="111034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连接符 46">
            <a:extLst>
              <a:ext uri="{FF2B5EF4-FFF2-40B4-BE49-F238E27FC236}">
                <a16:creationId xmlns:a16="http://schemas.microsoft.com/office/drawing/2014/main" id="{71D0263B-41DE-3AAC-65AE-BC3C35354A96}"/>
              </a:ext>
            </a:extLst>
          </p:cNvPr>
          <p:cNvCxnSpPr>
            <a:cxnSpLocks/>
            <a:stCxn id="34" idx="2"/>
          </p:cNvCxnSpPr>
          <p:nvPr/>
        </p:nvCxnSpPr>
        <p:spPr>
          <a:xfrm>
            <a:off x="3789120" y="2571750"/>
            <a:ext cx="0" cy="1061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ADD993A1-8351-280A-D386-FD7FC1CD3F6A}"/>
              </a:ext>
            </a:extLst>
          </p:cNvPr>
          <p:cNvCxnSpPr>
            <a:cxnSpLocks/>
            <a:stCxn id="34" idx="4"/>
            <a:endCxn id="41" idx="2"/>
          </p:cNvCxnSpPr>
          <p:nvPr/>
        </p:nvCxnSpPr>
        <p:spPr>
          <a:xfrm>
            <a:off x="4951913" y="2571750"/>
            <a:ext cx="5600" cy="111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3F544D84-28B6-3D1E-ABF1-938527888892}"/>
              </a:ext>
            </a:extLst>
          </p:cNvPr>
          <p:cNvCxnSpPr>
            <a:cxnSpLocks/>
            <a:stCxn id="40" idx="0"/>
          </p:cNvCxnSpPr>
          <p:nvPr/>
        </p:nvCxnSpPr>
        <p:spPr>
          <a:xfrm>
            <a:off x="3781856" y="3641271"/>
            <a:ext cx="1177321"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90B56E68-8C72-1F43-EBF1-CB4B9E80684C}"/>
              </a:ext>
            </a:extLst>
          </p:cNvPr>
          <p:cNvSpPr/>
          <p:nvPr/>
        </p:nvSpPr>
        <p:spPr>
          <a:xfrm>
            <a:off x="3674819" y="2451818"/>
            <a:ext cx="22860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AF32091-367C-8DCB-0240-D1E17F5F0B9A}"/>
              </a:ext>
            </a:extLst>
          </p:cNvPr>
          <p:cNvSpPr/>
          <p:nvPr/>
        </p:nvSpPr>
        <p:spPr>
          <a:xfrm>
            <a:off x="4837614" y="2451818"/>
            <a:ext cx="22860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2161380-68F7-7C8B-3E43-9EC28D584D88}"/>
              </a:ext>
            </a:extLst>
          </p:cNvPr>
          <p:cNvSpPr/>
          <p:nvPr/>
        </p:nvSpPr>
        <p:spPr>
          <a:xfrm>
            <a:off x="3745021" y="3518808"/>
            <a:ext cx="22860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4D18C7C6-A27C-181A-4C2F-C635094DAB00}"/>
              </a:ext>
            </a:extLst>
          </p:cNvPr>
          <p:cNvSpPr txBox="1"/>
          <p:nvPr/>
        </p:nvSpPr>
        <p:spPr>
          <a:xfrm>
            <a:off x="665917" y="4338472"/>
            <a:ext cx="8017728" cy="369332"/>
          </a:xfrm>
          <a:prstGeom prst="rect">
            <a:avLst/>
          </a:prstGeom>
          <a:noFill/>
        </p:spPr>
        <p:txBody>
          <a:bodyPr wrap="square" rtlCol="0">
            <a:spAutoFit/>
          </a:bodyPr>
          <a:lstStyle/>
          <a:p>
            <a:r>
              <a:rPr kumimoji="1" lang="zh-CN" altLang="en-US" dirty="0"/>
              <a:t>上述证明过程，也意味着一个找欧拉回路的算法“</a:t>
            </a:r>
            <a:r>
              <a:rPr kumimoji="1" lang="en" altLang="zh-CN" dirty="0" err="1"/>
              <a:t>Hierholzer's</a:t>
            </a:r>
            <a:r>
              <a:rPr kumimoji="1" lang="en" altLang="zh-CN" dirty="0"/>
              <a:t> algorithm</a:t>
            </a:r>
            <a:r>
              <a:rPr kumimoji="1" lang="zh-CN" altLang="en-US" dirty="0"/>
              <a:t>”</a:t>
            </a:r>
          </a:p>
        </p:txBody>
      </p:sp>
    </p:spTree>
    <p:extLst>
      <p:ext uri="{BB962C8B-B14F-4D97-AF65-F5344CB8AC3E}">
        <p14:creationId xmlns:p14="http://schemas.microsoft.com/office/powerpoint/2010/main" val="10998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34"/>
                                        </p:tgtEl>
                                        <p:attrNameLst>
                                          <p:attrName>stroke.color</p:attrName>
                                        </p:attrNameLst>
                                      </p:cBhvr>
                                      <p:to>
                                        <a:schemeClr val="accent2"/>
                                      </p:to>
                                    </p:animClr>
                                    <p:set>
                                      <p:cBhvr>
                                        <p:cTn id="11" dur="500" fill="hold"/>
                                        <p:tgtEl>
                                          <p:spTgt spid="34"/>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47"/>
                                        </p:tgtEl>
                                        <p:attrNameLst>
                                          <p:attrName>stroke.color</p:attrName>
                                        </p:attrNameLst>
                                      </p:cBhvr>
                                      <p:to>
                                        <a:schemeClr val="accent2"/>
                                      </p:to>
                                    </p:animClr>
                                    <p:set>
                                      <p:cBhvr>
                                        <p:cTn id="20" dur="500" fill="hold"/>
                                        <p:tgtEl>
                                          <p:spTgt spid="4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37"/>
                                        </p:tgtEl>
                                        <p:attrNameLst>
                                          <p:attrName>stroke.color</p:attrName>
                                        </p:attrNameLst>
                                      </p:cBhvr>
                                      <p:to>
                                        <a:schemeClr val="accent2"/>
                                      </p:to>
                                    </p:animClr>
                                    <p:set>
                                      <p:cBhvr>
                                        <p:cTn id="23" dur="500" fill="hold"/>
                                        <p:tgtEl>
                                          <p:spTgt spid="3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500" fill="hold"/>
                                        <p:tgtEl>
                                          <p:spTgt spid="41"/>
                                        </p:tgtEl>
                                        <p:attrNameLst>
                                          <p:attrName>stroke.color</p:attrName>
                                        </p:attrNameLst>
                                      </p:cBhvr>
                                      <p:to>
                                        <a:schemeClr val="accent2"/>
                                      </p:to>
                                    </p:animClr>
                                    <p:set>
                                      <p:cBhvr>
                                        <p:cTn id="32" dur="500" fill="hold"/>
                                        <p:tgtEl>
                                          <p:spTgt spid="41"/>
                                        </p:tgtEl>
                                        <p:attrNameLst>
                                          <p:attrName>stroke.on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49"/>
                                        </p:tgtEl>
                                        <p:attrNameLst>
                                          <p:attrName>stroke.color</p:attrName>
                                        </p:attrNameLst>
                                      </p:cBhvr>
                                      <p:to>
                                        <a:schemeClr val="accent2"/>
                                      </p:to>
                                    </p:animClr>
                                    <p:set>
                                      <p:cBhvr>
                                        <p:cTn id="35" dur="500" fill="hold"/>
                                        <p:tgtEl>
                                          <p:spTgt spid="49"/>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7" presetClass="emph" presetSubtype="2" fill="hold" nodeType="clickEffect">
                                  <p:stCondLst>
                                    <p:cond delay="0"/>
                                  </p:stCondLst>
                                  <p:childTnLst>
                                    <p:animClr clrSpc="rgb" dir="cw">
                                      <p:cBhvr>
                                        <p:cTn id="43" dur="500" fill="hold"/>
                                        <p:tgtEl>
                                          <p:spTgt spid="51"/>
                                        </p:tgtEl>
                                        <p:attrNameLst>
                                          <p:attrName>stroke.color</p:attrName>
                                        </p:attrNameLst>
                                      </p:cBhvr>
                                      <p:to>
                                        <a:schemeClr val="accent2"/>
                                      </p:to>
                                    </p:animClr>
                                    <p:set>
                                      <p:cBhvr>
                                        <p:cTn id="44" dur="500" fill="hold"/>
                                        <p:tgtEl>
                                          <p:spTgt spid="51"/>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40"/>
                                        </p:tgtEl>
                                        <p:attrNameLst>
                                          <p:attrName>stroke.color</p:attrName>
                                        </p:attrNameLst>
                                      </p:cBhvr>
                                      <p:to>
                                        <a:schemeClr val="accent2"/>
                                      </p:to>
                                    </p:animClr>
                                    <p:set>
                                      <p:cBhvr>
                                        <p:cTn id="47" dur="500" fill="hold"/>
                                        <p:tgtEl>
                                          <p:spTgt spid="4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6" grpId="0" animBg="1"/>
      <p:bldP spid="57" grpId="0" animBg="1"/>
      <p:bldP spid="58"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14936</TotalTime>
  <Words>3173</Words>
  <Application>Microsoft Macintosh PowerPoint</Application>
  <PresentationFormat>全屏显示(16:9)</PresentationFormat>
  <Paragraphs>492</Paragraphs>
  <Slides>54</Slides>
  <Notes>50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54</vt:i4>
      </vt:variant>
    </vt:vector>
  </HeadingPairs>
  <TitlesOfParts>
    <vt:vector size="73" baseType="lpstr">
      <vt:lpstr>-apple-system</vt:lpstr>
      <vt:lpstr>等线</vt:lpstr>
      <vt:lpstr>宋体-简</vt:lpstr>
      <vt:lpstr>Microsoft YaHei</vt:lpstr>
      <vt:lpstr>CMSS10</vt:lpstr>
      <vt:lpstr>GeosansLight</vt:lpstr>
      <vt:lpstr>Hiragino Kaku Gothic Std W8</vt:lpstr>
      <vt:lpstr>Linux Libertine</vt:lpstr>
      <vt:lpstr>Apple Chancery</vt:lpstr>
      <vt:lpstr>Arial</vt:lpstr>
      <vt:lpstr>Calibri</vt:lpstr>
      <vt:lpstr>Calibri Light</vt:lpstr>
      <vt:lpstr>Cambria Math</vt:lpstr>
      <vt:lpstr>Garamond</vt:lpstr>
      <vt:lpstr>Helvetica</vt:lpstr>
      <vt:lpstr>Helvetica Neue</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zoulei@pku.edu.cn</cp:lastModifiedBy>
  <cp:revision>719</cp:revision>
  <cp:lastPrinted>2020-02-29T17:25:48Z</cp:lastPrinted>
  <dcterms:created xsi:type="dcterms:W3CDTF">2020-02-29T17:25:48Z</dcterms:created>
  <dcterms:modified xsi:type="dcterms:W3CDTF">2025-06-13T13:55:48Z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